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75" r:id="rId6"/>
    <p:sldId id="276" r:id="rId7"/>
    <p:sldId id="271" r:id="rId8"/>
    <p:sldId id="272" r:id="rId9"/>
    <p:sldId id="278" r:id="rId10"/>
    <p:sldId id="279" r:id="rId11"/>
    <p:sldId id="283" r:id="rId12"/>
    <p:sldId id="284" r:id="rId13"/>
    <p:sldId id="280" r:id="rId14"/>
    <p:sldId id="282" r:id="rId15"/>
    <p:sldId id="285" r:id="rId16"/>
    <p:sldId id="288" r:id="rId17"/>
    <p:sldId id="256" r:id="rId18"/>
    <p:sldId id="257" r:id="rId19"/>
    <p:sldId id="258" r:id="rId20"/>
    <p:sldId id="265" r:id="rId21"/>
    <p:sldId id="260" r:id="rId22"/>
    <p:sldId id="261" r:id="rId23"/>
    <p:sldId id="262" r:id="rId24"/>
    <p:sldId id="263" r:id="rId25"/>
    <p:sldId id="264" r:id="rId26"/>
    <p:sldId id="266" r:id="rId27"/>
    <p:sldId id="267" r:id="rId28"/>
    <p:sldId id="268" r:id="rId29"/>
    <p:sldId id="269" r:id="rId30"/>
    <p:sldId id="270"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96" d="100"/>
          <a:sy n="96" d="100"/>
        </p:scale>
        <p:origin x="82"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8E0779-78D2-4C87-8E79-64A04DC64BF1}" type="datetimeFigureOut">
              <a:rPr lang="en-CA" smtClean="0"/>
              <a:t>2022-06-03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385562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0779-78D2-4C87-8E79-64A04DC64BF1}" type="datetimeFigureOut">
              <a:rPr lang="en-CA" smtClean="0"/>
              <a:t>2022-06-03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239425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0779-78D2-4C87-8E79-64A04DC64BF1}" type="datetimeFigureOut">
              <a:rPr lang="en-CA" smtClean="0"/>
              <a:t>2022-06-03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229204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9C6E-EE10-E311-1CF8-2E002F439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074913E-F5A3-96EA-AEC1-A113828E8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13F63FB-932C-E7A0-6E4F-DA0C78D0C0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6E4314-8955-6F53-1536-7421E239DB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041578C-449A-5338-1BBF-931BF75A77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67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EEB6-CB56-8247-7168-0297AA812C2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7F735C-CEA5-5023-9119-5617B9250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76F386D-FC38-C7B7-DF75-8240374DD8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1D780F-28BB-998B-9676-F202AFB158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F917296-C820-ED0F-9C5E-E4875E1AE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00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5D82-274B-2E78-8B9B-692160AC4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42D0CB-2A9A-423F-A49A-331615AE9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2490BE-1DD9-D9C8-D19F-CF5BA0EC56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EE09F60-21AA-32BB-45D2-4D2E316263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20DB08-B68F-67B9-81F4-D17C8B84F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28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D25B-F6BD-66CC-0593-E9AB27015C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6982C5-0DBE-56B2-2D48-16E1AC27B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9C3CCB-4795-27C7-F0ED-C3C0C85CD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D4A4BB5-C4E5-B56A-6712-7C3DEE7780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8D9806D-35E2-BED3-4510-3C58C386A7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F42CEF6-0D10-7F6B-2E10-DFB83604C3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78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E2F7-3867-940B-F3CF-653B644F14E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F73FC9E-5403-7095-6633-4C7F2AC4EB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7DD93-4C03-FCBB-6DC6-EC24668601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2CAAFDA-D64C-E4CD-B73B-BEBE3076B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95927-ED0A-F813-23A8-F6F1E3DA4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4F08660-94DB-1255-6EB7-0F8D918FED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4544F5F-94DA-0B65-4929-B2DCD24152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499F77D-8001-B452-FFD7-AC473B925E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21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C6D0-8BAB-EDC0-3EF0-7D62C4DD570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F822CD-E33E-10B4-4B05-EAF223ADB4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5B0AB49-B0A9-E3DC-70F6-4E245FB662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6AE1C76-7779-D4B2-15B4-76B416D47D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64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AFCF7-3D01-7A63-7B36-B3A92E21BF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5C1DC0B-B96F-FFDA-4733-4A8CC22DD4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169CE9E-3A0B-668C-6290-AFC1F5794E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02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4184-C015-7D77-19FF-DA47943CE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6449397-ABBE-1291-D7E6-EF0AFB074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1DD70DC-10D6-468A-FDA4-25D655A83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5AE0E-990A-FC7E-289D-172648A69E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517FBD9-E010-3E75-A5DF-87851EF929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00AB9-79E6-43CE-7CB6-AD3143BBF6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8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0779-78D2-4C87-8E79-64A04DC64BF1}" type="datetimeFigureOut">
              <a:rPr lang="en-CA" smtClean="0"/>
              <a:t>2022-06-03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2392338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2A4F-E78B-F58A-4F1B-3D917FDB0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C182EE8-89CE-711A-F9F0-2BB302A80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8E6552A-C755-6778-BEB0-30B015CEC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9232F-3407-9B84-F4E2-FDA983F569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40E8394-B92C-3487-95D1-2E71167616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D825CE3-9676-C95A-C56D-4C3962C8DA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489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D9D9-19EF-FF2E-2E7C-23370A05618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16ED827-DCE1-B9B9-AF26-4A01D8F27F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304EFE-D13B-168C-3D1C-C1031D089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B038813-F8C8-BEA5-26F0-BC548A02C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3C4CFD-4F2F-A133-A978-1D4D19E286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11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6A9AA-7949-176E-D4D6-57FD2805FB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0C7CEC4-28E9-EA6C-F2A5-41E33E6CE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1CB923-6A13-4BAD-93E4-72F3F71E6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5D9BD7D-4E48-98FB-8B94-CFACED19F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8987A43-D702-6A50-5978-6AFB26F1D6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8E0779-78D2-4C87-8E79-64A04DC64BF1}" type="datetimeFigureOut">
              <a:rPr lang="en-CA" smtClean="0"/>
              <a:t>2022-06-03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311548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E0779-78D2-4C87-8E79-64A04DC64BF1}" type="datetimeFigureOut">
              <a:rPr lang="en-CA" smtClean="0"/>
              <a:t>2022-06-03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118922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E0779-78D2-4C87-8E79-64A04DC64BF1}" type="datetimeFigureOut">
              <a:rPr lang="en-CA" smtClean="0"/>
              <a:t>2022-06-03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368488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8E0779-78D2-4C87-8E79-64A04DC64BF1}" type="datetimeFigureOut">
              <a:rPr lang="en-CA" smtClean="0"/>
              <a:t>2022-06-03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84834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0779-78D2-4C87-8E79-64A04DC64BF1}" type="datetimeFigureOut">
              <a:rPr lang="en-CA" smtClean="0"/>
              <a:t>2022-06-03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37112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E0779-78D2-4C87-8E79-64A04DC64BF1}" type="datetimeFigureOut">
              <a:rPr lang="en-CA" smtClean="0"/>
              <a:t>2022-06-03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3315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E0779-78D2-4C87-8E79-64A04DC64BF1}" type="datetimeFigureOut">
              <a:rPr lang="en-CA" smtClean="0"/>
              <a:t>2022-06-03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952091-F707-4840-9F61-FDCDC3C20079}" type="slidenum">
              <a:rPr lang="en-CA" smtClean="0"/>
              <a:t>‹#›</a:t>
            </a:fld>
            <a:endParaRPr lang="en-CA"/>
          </a:p>
        </p:txBody>
      </p:sp>
    </p:spTree>
    <p:extLst>
      <p:ext uri="{BB962C8B-B14F-4D97-AF65-F5344CB8AC3E}">
        <p14:creationId xmlns:p14="http://schemas.microsoft.com/office/powerpoint/2010/main" val="268672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E0779-78D2-4C87-8E79-64A04DC64BF1}" type="datetimeFigureOut">
              <a:rPr lang="en-CA" smtClean="0"/>
              <a:t>2022-06-03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52091-F707-4840-9F61-FDCDC3C20079}" type="slidenum">
              <a:rPr lang="en-CA" smtClean="0"/>
              <a:t>‹#›</a:t>
            </a:fld>
            <a:endParaRPr lang="en-CA"/>
          </a:p>
        </p:txBody>
      </p:sp>
    </p:spTree>
    <p:extLst>
      <p:ext uri="{BB962C8B-B14F-4D97-AF65-F5344CB8AC3E}">
        <p14:creationId xmlns:p14="http://schemas.microsoft.com/office/powerpoint/2010/main" val="1660758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EE0FA-4F59-07DE-0F7A-C9B4B2161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99CB25-D1E1-311A-D8C8-C333C826C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DE8547-EDF8-815D-C463-378C2496D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8E0779-78D2-4C87-8E79-64A04DC64BF1}" type="datetimeFigureOut">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4E4323-2397-FBC1-8553-03C4DE212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B075BB2-5919-DFD0-360D-C5A3E913A1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52091-F707-4840-9F61-FDCDC3C2007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69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pu.pressbooks.pub/spring22entrepreneurialaction/" TargetMode="External"/><Relationship Id="rId2" Type="http://schemas.openxmlformats.org/officeDocument/2006/relationships/hyperlink" Target="https://sites.google.com/view/flexiblestatutoryholidaypolicy/project-legac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document/d/1u7UkDo4Muf9sDVWYOewQ9seVwJpg8HAVzs0TVUwi9h8/edit?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seanna.takacs@kpu.ca" TargetMode="External"/><Relationship Id="rId2" Type="http://schemas.openxmlformats.org/officeDocument/2006/relationships/hyperlink" Target="mailto:brad.Anderson@kpu.ca"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ENTR Program Renewal </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Brad Anderson</a:t>
            </a:r>
          </a:p>
          <a:p>
            <a:r>
              <a:rPr lang="en-US" dirty="0" smtClean="0"/>
              <a:t>Katherine Carpenter</a:t>
            </a:r>
          </a:p>
          <a:p>
            <a:r>
              <a:rPr lang="en-US" dirty="0" smtClean="0"/>
              <a:t>Dr. Seanna Takacs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445" y="5257800"/>
            <a:ext cx="1261110" cy="1261110"/>
          </a:xfrm>
          <a:prstGeom prst="rect">
            <a:avLst/>
          </a:prstGeom>
        </p:spPr>
      </p:pic>
    </p:spTree>
    <p:extLst>
      <p:ext uri="{BB962C8B-B14F-4D97-AF65-F5344CB8AC3E}">
        <p14:creationId xmlns:p14="http://schemas.microsoft.com/office/powerpoint/2010/main" val="107846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E7ED-6924-4026-8D9E-A92D6510EC7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latin typeface="+mj-lt"/>
                <a:ea typeface="+mj-ea"/>
                <a:cs typeface="+mj-cs"/>
              </a:rPr>
              <a:t>Revised PLO Definitions</a:t>
            </a:r>
          </a:p>
        </p:txBody>
      </p:sp>
      <p:graphicFrame>
        <p:nvGraphicFramePr>
          <p:cNvPr id="8" name="Table 8">
            <a:extLst>
              <a:ext uri="{FF2B5EF4-FFF2-40B4-BE49-F238E27FC236}">
                <a16:creationId xmlns:a16="http://schemas.microsoft.com/office/drawing/2014/main" id="{62A4ADE1-A56E-4EE4-B128-10428E07800F}"/>
              </a:ext>
            </a:extLst>
          </p:cNvPr>
          <p:cNvGraphicFramePr>
            <a:graphicFrameLocks noGrp="1"/>
          </p:cNvGraphicFramePr>
          <p:nvPr/>
        </p:nvGraphicFramePr>
        <p:xfrm>
          <a:off x="460075" y="2659811"/>
          <a:ext cx="5309234" cy="3211284"/>
        </p:xfrm>
        <a:graphic>
          <a:graphicData uri="http://schemas.openxmlformats.org/drawingml/2006/table">
            <a:tbl>
              <a:tblPr bandRow="1">
                <a:tableStyleId>{68D230F3-CF80-4859-8CE7-A43EE81993B5}</a:tableStyleId>
              </a:tblPr>
              <a:tblGrid>
                <a:gridCol w="1705428">
                  <a:extLst>
                    <a:ext uri="{9D8B030D-6E8A-4147-A177-3AD203B41FA5}">
                      <a16:colId xmlns:a16="http://schemas.microsoft.com/office/drawing/2014/main" val="4195379268"/>
                    </a:ext>
                  </a:extLst>
                </a:gridCol>
                <a:gridCol w="3603806">
                  <a:extLst>
                    <a:ext uri="{9D8B030D-6E8A-4147-A177-3AD203B41FA5}">
                      <a16:colId xmlns:a16="http://schemas.microsoft.com/office/drawing/2014/main" val="3772961222"/>
                    </a:ext>
                  </a:extLst>
                </a:gridCol>
              </a:tblGrid>
              <a:tr h="1710357">
                <a:tc>
                  <a:txBody>
                    <a:bodyPr/>
                    <a:lstStyle/>
                    <a:p>
                      <a:pPr lvl="0">
                        <a:buNone/>
                      </a:pPr>
                      <a:r>
                        <a:rPr lang="en-GB" sz="1800" u="none" strike="noStrike" noProof="0"/>
                        <a:t>PLO #1 Know Thyself - Entrepreneurial Identity</a:t>
                      </a:r>
                      <a:endParaRPr lang="en-US"/>
                    </a:p>
                  </a:txBody>
                  <a:tcPr/>
                </a:tc>
                <a:tc>
                  <a:txBody>
                    <a:bodyPr/>
                    <a:lstStyle/>
                    <a:p>
                      <a:pPr lvl="0">
                        <a:buNone/>
                      </a:pPr>
                      <a:r>
                        <a:rPr lang="en-GB" sz="1800" b="0" i="0" u="none" strike="noStrike" noProof="0">
                          <a:latin typeface="Calibri"/>
                        </a:rPr>
                        <a:t>1-1 Who Am I? </a:t>
                      </a:r>
                      <a:endParaRPr lang="en-US"/>
                    </a:p>
                    <a:p>
                      <a:pPr lvl="0">
                        <a:buNone/>
                      </a:pPr>
                      <a:r>
                        <a:rPr lang="en-GB" sz="1800" b="0" i="0" u="none" strike="noStrike" noProof="0">
                          <a:latin typeface="Calibri"/>
                        </a:rPr>
                        <a:t>1-2 My Strengths </a:t>
                      </a:r>
                      <a:endParaRPr lang="en-US"/>
                    </a:p>
                    <a:p>
                      <a:pPr lvl="0">
                        <a:buNone/>
                      </a:pPr>
                      <a:r>
                        <a:rPr lang="en-GB" sz="1800" b="0" i="0" u="none" strike="noStrike" noProof="0">
                          <a:latin typeface="Calibri"/>
                        </a:rPr>
                        <a:t>1-3 Motivators &amp; Interests </a:t>
                      </a:r>
                      <a:endParaRPr lang="en-US"/>
                    </a:p>
                    <a:p>
                      <a:pPr lvl="0">
                        <a:buNone/>
                      </a:pPr>
                      <a:r>
                        <a:rPr lang="en-GB" sz="1800" b="0" i="0" u="none" strike="noStrike" noProof="0">
                          <a:latin typeface="Calibri"/>
                        </a:rPr>
                        <a:t>1-4 Areas for Development</a:t>
                      </a:r>
                      <a:endParaRPr lang="en-US"/>
                    </a:p>
                  </a:txBody>
                  <a:tcPr/>
                </a:tc>
                <a:extLst>
                  <a:ext uri="{0D108BD9-81ED-4DB2-BD59-A6C34878D82A}">
                    <a16:rowId xmlns:a16="http://schemas.microsoft.com/office/drawing/2014/main" val="3107101269"/>
                  </a:ext>
                </a:extLst>
              </a:tr>
              <a:tr h="1500927">
                <a:tc>
                  <a:txBody>
                    <a:bodyPr/>
                    <a:lstStyle/>
                    <a:p>
                      <a:pPr lvl="0">
                        <a:buNone/>
                      </a:pPr>
                      <a:r>
                        <a:rPr lang="en-GB" sz="1800" u="none" strike="noStrike" noProof="0"/>
                        <a:t>PLO #2 Create Opportunities</a:t>
                      </a:r>
                      <a:endParaRPr lang="en-US"/>
                    </a:p>
                  </a:txBody>
                  <a:tcPr/>
                </a:tc>
                <a:tc>
                  <a:txBody>
                    <a:bodyPr/>
                    <a:lstStyle/>
                    <a:p>
                      <a:pPr lvl="0">
                        <a:buNone/>
                      </a:pPr>
                      <a:r>
                        <a:rPr lang="en-GB" sz="1800" b="0" i="0" u="none" strike="noStrike" noProof="0">
                          <a:latin typeface="Calibri"/>
                        </a:rPr>
                        <a:t>2-1 Creative Curiosity </a:t>
                      </a:r>
                      <a:endParaRPr lang="en-US"/>
                    </a:p>
                    <a:p>
                      <a:pPr lvl="0">
                        <a:buNone/>
                      </a:pPr>
                      <a:r>
                        <a:rPr lang="en-GB" sz="1800" b="0" i="0" u="none" strike="noStrike" noProof="0">
                          <a:latin typeface="Calibri"/>
                        </a:rPr>
                        <a:t>2-2 Ambiguity &amp; Lenses </a:t>
                      </a:r>
                      <a:endParaRPr lang="en-US"/>
                    </a:p>
                    <a:p>
                      <a:pPr lvl="0">
                        <a:buNone/>
                      </a:pPr>
                      <a:r>
                        <a:rPr lang="en-GB" sz="1800" b="0" i="0" u="none" strike="noStrike" noProof="0">
                          <a:latin typeface="Calibri"/>
                        </a:rPr>
                        <a:t>2-3 Knowledge Seeking </a:t>
                      </a:r>
                      <a:endParaRPr lang="en-US"/>
                    </a:p>
                    <a:p>
                      <a:pPr lvl="0">
                        <a:buNone/>
                      </a:pPr>
                      <a:r>
                        <a:rPr lang="en-GB" sz="1800" b="0" i="0" u="none" strike="noStrike" noProof="0">
                          <a:latin typeface="Calibri"/>
                        </a:rPr>
                        <a:t>2-4 Idea Generation &amp; Viability</a:t>
                      </a:r>
                      <a:endParaRPr lang="en-US"/>
                    </a:p>
                  </a:txBody>
                  <a:tcPr/>
                </a:tc>
                <a:extLst>
                  <a:ext uri="{0D108BD9-81ED-4DB2-BD59-A6C34878D82A}">
                    <a16:rowId xmlns:a16="http://schemas.microsoft.com/office/drawing/2014/main" val="318737269"/>
                  </a:ext>
                </a:extLst>
              </a:tr>
            </a:tbl>
          </a:graphicData>
        </a:graphic>
      </p:graphicFrame>
      <p:graphicFrame>
        <p:nvGraphicFramePr>
          <p:cNvPr id="12" name="Table 11">
            <a:extLst>
              <a:ext uri="{FF2B5EF4-FFF2-40B4-BE49-F238E27FC236}">
                <a16:creationId xmlns:a16="http://schemas.microsoft.com/office/drawing/2014/main" id="{E034BC67-9181-4661-90F7-5144110C97F3}"/>
              </a:ext>
            </a:extLst>
          </p:cNvPr>
          <p:cNvGraphicFramePr>
            <a:graphicFrameLocks noGrp="1"/>
          </p:cNvGraphicFramePr>
          <p:nvPr/>
        </p:nvGraphicFramePr>
        <p:xfrm>
          <a:off x="6427705" y="2674804"/>
          <a:ext cx="5420147" cy="3236594"/>
        </p:xfrm>
        <a:graphic>
          <a:graphicData uri="http://schemas.openxmlformats.org/drawingml/2006/table">
            <a:tbl>
              <a:tblPr bandRow="1">
                <a:tableStyleId>{68D230F3-CF80-4859-8CE7-A43EE81993B5}</a:tableStyleId>
              </a:tblPr>
              <a:tblGrid>
                <a:gridCol w="1530849">
                  <a:extLst>
                    <a:ext uri="{9D8B030D-6E8A-4147-A177-3AD203B41FA5}">
                      <a16:colId xmlns:a16="http://schemas.microsoft.com/office/drawing/2014/main" val="155838138"/>
                    </a:ext>
                  </a:extLst>
                </a:gridCol>
                <a:gridCol w="3889298">
                  <a:extLst>
                    <a:ext uri="{9D8B030D-6E8A-4147-A177-3AD203B41FA5}">
                      <a16:colId xmlns:a16="http://schemas.microsoft.com/office/drawing/2014/main" val="3736849547"/>
                    </a:ext>
                  </a:extLst>
                </a:gridCol>
              </a:tblGrid>
              <a:tr h="1777609">
                <a:tc>
                  <a:txBody>
                    <a:bodyPr/>
                    <a:lstStyle/>
                    <a:p>
                      <a:pPr rtl="0" fontAlgn="base"/>
                      <a:r>
                        <a:rPr lang="en-GB">
                          <a:effectLst/>
                        </a:rPr>
                        <a:t>PLO #3 Mobilize​</a:t>
                      </a:r>
                    </a:p>
                  </a:txBody>
                  <a:tcPr/>
                </a:tc>
                <a:tc>
                  <a:txBody>
                    <a:bodyPr/>
                    <a:lstStyle/>
                    <a:p>
                      <a:pPr rtl="0" fontAlgn="base"/>
                      <a:r>
                        <a:rPr lang="en-GB">
                          <a:effectLst/>
                        </a:rPr>
                        <a:t>3-1 Curator of people, resources &amp; ideas ​</a:t>
                      </a:r>
                    </a:p>
                    <a:p>
                      <a:pPr rtl="0" fontAlgn="base"/>
                      <a:r>
                        <a:rPr lang="en-GB">
                          <a:effectLst/>
                        </a:rPr>
                        <a:t>3-2 Creating organization/pathways ​</a:t>
                      </a:r>
                    </a:p>
                    <a:p>
                      <a:pPr rtl="0" fontAlgn="base"/>
                      <a:r>
                        <a:rPr lang="en-GB">
                          <a:effectLst/>
                        </a:rPr>
                        <a:t>3-3 Persuade ​</a:t>
                      </a:r>
                    </a:p>
                    <a:p>
                      <a:pPr rtl="0" fontAlgn="base"/>
                      <a:r>
                        <a:rPr lang="en-GB">
                          <a:effectLst/>
                        </a:rPr>
                        <a:t>3-4 Building Community​</a:t>
                      </a:r>
                    </a:p>
                  </a:txBody>
                  <a:tcPr/>
                </a:tc>
                <a:extLst>
                  <a:ext uri="{0D108BD9-81ED-4DB2-BD59-A6C34878D82A}">
                    <a16:rowId xmlns:a16="http://schemas.microsoft.com/office/drawing/2014/main" val="467586760"/>
                  </a:ext>
                </a:extLst>
              </a:tr>
              <a:tr h="1458985">
                <a:tc>
                  <a:txBody>
                    <a:bodyPr/>
                    <a:lstStyle/>
                    <a:p>
                      <a:pPr rtl="0" fontAlgn="base"/>
                      <a:r>
                        <a:rPr lang="en-GB">
                          <a:effectLst/>
                        </a:rPr>
                        <a:t>PLO #4 Grow​</a:t>
                      </a:r>
                    </a:p>
                  </a:txBody>
                  <a:tcPr/>
                </a:tc>
                <a:tc>
                  <a:txBody>
                    <a:bodyPr/>
                    <a:lstStyle/>
                    <a:p>
                      <a:pPr rtl="0" fontAlgn="base"/>
                      <a:r>
                        <a:rPr lang="en-GB">
                          <a:effectLst/>
                        </a:rPr>
                        <a:t>4-1 Defining My Success​</a:t>
                      </a:r>
                      <a:br>
                        <a:rPr lang="en-GB">
                          <a:effectLst/>
                        </a:rPr>
                      </a:br>
                      <a:r>
                        <a:rPr lang="en-GB">
                          <a:effectLst/>
                        </a:rPr>
                        <a:t>4-2 Improvement Science​</a:t>
                      </a:r>
                      <a:br>
                        <a:rPr lang="en-GB">
                          <a:effectLst/>
                        </a:rPr>
                      </a:br>
                      <a:r>
                        <a:rPr lang="en-GB">
                          <a:effectLst/>
                        </a:rPr>
                        <a:t>4-3 Trust, Abundance &amp; Generosity​</a:t>
                      </a:r>
                      <a:br>
                        <a:rPr lang="en-GB">
                          <a:effectLst/>
                        </a:rPr>
                      </a:br>
                      <a:r>
                        <a:rPr lang="en-GB">
                          <a:effectLst/>
                        </a:rPr>
                        <a:t>4-4 Pivot/Reinvent​</a:t>
                      </a:r>
                    </a:p>
                  </a:txBody>
                  <a:tcPr/>
                </a:tc>
                <a:extLst>
                  <a:ext uri="{0D108BD9-81ED-4DB2-BD59-A6C34878D82A}">
                    <a16:rowId xmlns:a16="http://schemas.microsoft.com/office/drawing/2014/main" val="3296762941"/>
                  </a:ext>
                </a:extLst>
              </a:tr>
            </a:tbl>
          </a:graphicData>
        </a:graphic>
      </p:graphicFrame>
    </p:spTree>
    <p:extLst>
      <p:ext uri="{BB962C8B-B14F-4D97-AF65-F5344CB8AC3E}">
        <p14:creationId xmlns:p14="http://schemas.microsoft.com/office/powerpoint/2010/main" val="364971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 1100 Entrepreneurial Inquiry</a:t>
            </a:r>
            <a:endParaRPr lang="en-US" dirty="0"/>
          </a:p>
        </p:txBody>
      </p:sp>
      <p:sp>
        <p:nvSpPr>
          <p:cNvPr id="3" name="Content Placeholder 2"/>
          <p:cNvSpPr>
            <a:spLocks noGrp="1"/>
          </p:cNvSpPr>
          <p:nvPr>
            <p:ph idx="1"/>
          </p:nvPr>
        </p:nvSpPr>
        <p:spPr/>
        <p:txBody>
          <a:bodyPr/>
          <a:lstStyle/>
          <a:p>
            <a:pPr marL="0" indent="0">
              <a:buNone/>
            </a:pPr>
            <a:r>
              <a:rPr lang="en-US" dirty="0"/>
              <a:t>Students will explore their skills, motivators and interests as they relate to entrepreneurial thinking, in order to define their entrepreneurial identity. They will establish their entrepreneurial context through identification and investigation of their entrepreneurial areas of interest and world view.</a:t>
            </a:r>
            <a:endParaRPr lang="en-CA" sz="2000" dirty="0"/>
          </a:p>
          <a:p>
            <a:endParaRPr lang="en-US" dirty="0"/>
          </a:p>
        </p:txBody>
      </p:sp>
      <p:sp>
        <p:nvSpPr>
          <p:cNvPr id="4" name="5-Point Star 3"/>
          <p:cNvSpPr/>
          <p:nvPr/>
        </p:nvSpPr>
        <p:spPr>
          <a:xfrm>
            <a:off x="6925586" y="3474720"/>
            <a:ext cx="3530379" cy="3116911"/>
          </a:xfrm>
          <a:prstGeom prst="star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10330" y="4858247"/>
            <a:ext cx="1447138" cy="369332"/>
          </a:xfrm>
          <a:prstGeom prst="rect">
            <a:avLst/>
          </a:prstGeom>
          <a:noFill/>
        </p:spPr>
        <p:txBody>
          <a:bodyPr wrap="square" rtlCol="0">
            <a:spAutoFit/>
          </a:bodyPr>
          <a:lstStyle/>
          <a:p>
            <a:r>
              <a:rPr lang="en-US" b="1" dirty="0" smtClean="0">
                <a:solidFill>
                  <a:schemeClr val="bg1"/>
                </a:solidFill>
              </a:rPr>
              <a:t>New Course</a:t>
            </a:r>
            <a:endParaRPr lang="en-US" b="1" dirty="0">
              <a:solidFill>
                <a:schemeClr val="bg1"/>
              </a:solidFill>
            </a:endParaRPr>
          </a:p>
        </p:txBody>
      </p:sp>
    </p:spTree>
    <p:extLst>
      <p:ext uri="{BB962C8B-B14F-4D97-AF65-F5344CB8AC3E}">
        <p14:creationId xmlns:p14="http://schemas.microsoft.com/office/powerpoint/2010/main" val="327980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 3010 Entrepreneurial Proposal</a:t>
            </a:r>
            <a:endParaRPr lang="en-US" dirty="0"/>
          </a:p>
        </p:txBody>
      </p:sp>
      <p:sp>
        <p:nvSpPr>
          <p:cNvPr id="3" name="Content Placeholder 2"/>
          <p:cNvSpPr>
            <a:spLocks noGrp="1"/>
          </p:cNvSpPr>
          <p:nvPr>
            <p:ph idx="1"/>
          </p:nvPr>
        </p:nvSpPr>
        <p:spPr/>
        <p:txBody>
          <a:bodyPr/>
          <a:lstStyle/>
          <a:p>
            <a:pPr marL="0" indent="0">
              <a:buNone/>
            </a:pPr>
            <a:r>
              <a:rPr lang="en-US" dirty="0"/>
              <a:t>This course provides the opportunity for students to develop a proposal for an entrepreneurial opportunity. Bringing personal passions and practical plans together, students will self-assess for entrepreneurial ability, examine the landscape for entrepreneurial opportunities, assess the idea, analyze feasibility of the business idea, to create an entrepreneurial plan.</a:t>
            </a:r>
          </a:p>
          <a:p>
            <a:endParaRPr lang="en-US" dirty="0"/>
          </a:p>
        </p:txBody>
      </p:sp>
      <p:sp>
        <p:nvSpPr>
          <p:cNvPr id="4" name="5-Point Star 3"/>
          <p:cNvSpPr/>
          <p:nvPr/>
        </p:nvSpPr>
        <p:spPr>
          <a:xfrm>
            <a:off x="6925586" y="3474720"/>
            <a:ext cx="3530379" cy="3116911"/>
          </a:xfrm>
          <a:prstGeom prst="star5">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10330" y="4858247"/>
            <a:ext cx="1447138" cy="369332"/>
          </a:xfrm>
          <a:prstGeom prst="rect">
            <a:avLst/>
          </a:prstGeom>
          <a:noFill/>
        </p:spPr>
        <p:txBody>
          <a:bodyPr wrap="square" rtlCol="0">
            <a:spAutoFit/>
          </a:bodyPr>
          <a:lstStyle/>
          <a:p>
            <a:r>
              <a:rPr lang="en-US" b="1" dirty="0" smtClean="0">
                <a:solidFill>
                  <a:schemeClr val="bg1"/>
                </a:solidFill>
              </a:rPr>
              <a:t>New Course</a:t>
            </a:r>
            <a:endParaRPr lang="en-US" b="1" dirty="0">
              <a:solidFill>
                <a:schemeClr val="bg1"/>
              </a:solidFill>
            </a:endParaRPr>
          </a:p>
        </p:txBody>
      </p:sp>
    </p:spTree>
    <p:extLst>
      <p:ext uri="{BB962C8B-B14F-4D97-AF65-F5344CB8AC3E}">
        <p14:creationId xmlns:p14="http://schemas.microsoft.com/office/powerpoint/2010/main" val="358997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0DFBDF-3CCB-3AEC-0315-6B7814F864F1}"/>
              </a:ext>
            </a:extLst>
          </p:cNvPr>
          <p:cNvSpPr>
            <a:spLocks noGrp="1"/>
          </p:cNvSpPr>
          <p:nvPr>
            <p:ph type="title"/>
          </p:nvPr>
        </p:nvSpPr>
        <p:spPr/>
        <p:txBody>
          <a:bodyPr/>
          <a:lstStyle/>
          <a:p>
            <a:r>
              <a:rPr lang="en-CA" dirty="0"/>
              <a:t>Where are we now?</a:t>
            </a:r>
          </a:p>
        </p:txBody>
      </p:sp>
      <p:sp>
        <p:nvSpPr>
          <p:cNvPr id="7" name="Text Placeholder 6">
            <a:extLst>
              <a:ext uri="{FF2B5EF4-FFF2-40B4-BE49-F238E27FC236}">
                <a16:creationId xmlns:a16="http://schemas.microsoft.com/office/drawing/2014/main" id="{37E71C29-4D3D-24D3-A0C7-0593229E48C6}"/>
              </a:ext>
            </a:extLst>
          </p:cNvPr>
          <p:cNvSpPr>
            <a:spLocks noGrp="1"/>
          </p:cNvSpPr>
          <p:nvPr>
            <p:ph type="body" idx="1"/>
          </p:nvPr>
        </p:nvSpPr>
        <p:spPr/>
        <p:txBody>
          <a:bodyPr/>
          <a:lstStyle/>
          <a:p>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4589463"/>
            <a:ext cx="2362107" cy="1771580"/>
          </a:xfrm>
          <a:prstGeom prst="rect">
            <a:avLst/>
          </a:prstGeom>
        </p:spPr>
      </p:pic>
    </p:spTree>
    <p:extLst>
      <p:ext uri="{BB962C8B-B14F-4D97-AF65-F5344CB8AC3E}">
        <p14:creationId xmlns:p14="http://schemas.microsoft.com/office/powerpoint/2010/main" val="199254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B6A19-1B0B-8C92-EDE6-606F1AC8D6AA}"/>
              </a:ext>
            </a:extLst>
          </p:cNvPr>
          <p:cNvSpPr>
            <a:spLocks noGrp="1"/>
          </p:cNvSpPr>
          <p:nvPr>
            <p:ph type="title"/>
          </p:nvPr>
        </p:nvSpPr>
        <p:spPr/>
        <p:txBody>
          <a:bodyPr/>
          <a:lstStyle/>
          <a:p>
            <a:r>
              <a:rPr lang="en-CA" dirty="0"/>
              <a:t>UDL in </a:t>
            </a:r>
            <a:r>
              <a:rPr lang="en-CA" dirty="0" smtClean="0"/>
              <a:t>Action</a:t>
            </a:r>
            <a:endParaRPr lang="en-CA" dirty="0"/>
          </a:p>
        </p:txBody>
      </p:sp>
      <p:sp>
        <p:nvSpPr>
          <p:cNvPr id="5" name="Content Placeholder 4">
            <a:extLst>
              <a:ext uri="{FF2B5EF4-FFF2-40B4-BE49-F238E27FC236}">
                <a16:creationId xmlns:a16="http://schemas.microsoft.com/office/drawing/2014/main" id="{4283D77B-2CBA-5803-ABBC-5BFDCC645653}"/>
              </a:ext>
            </a:extLst>
          </p:cNvPr>
          <p:cNvSpPr>
            <a:spLocks noGrp="1"/>
          </p:cNvSpPr>
          <p:nvPr>
            <p:ph idx="1"/>
          </p:nvPr>
        </p:nvSpPr>
        <p:spPr/>
        <p:txBody>
          <a:bodyPr/>
          <a:lstStyle/>
          <a:p>
            <a:pPr marL="0" indent="0">
              <a:buNone/>
            </a:pPr>
            <a:r>
              <a:rPr lang="en-CA" dirty="0"/>
              <a:t>ENTR 4110 – independent project course</a:t>
            </a:r>
          </a:p>
          <a:p>
            <a:pPr lvl="1"/>
            <a:r>
              <a:rPr lang="en-CA" dirty="0"/>
              <a:t>100% student-driven</a:t>
            </a:r>
          </a:p>
          <a:p>
            <a:pPr lvl="1"/>
            <a:r>
              <a:rPr lang="en-CA" dirty="0"/>
              <a:t>Students create projects &amp; implement</a:t>
            </a:r>
          </a:p>
          <a:p>
            <a:pPr lvl="1"/>
            <a:r>
              <a:rPr lang="en-CA" dirty="0"/>
              <a:t>Students define project goals</a:t>
            </a:r>
          </a:p>
          <a:p>
            <a:pPr lvl="1"/>
            <a:r>
              <a:rPr lang="en-CA" dirty="0"/>
              <a:t>Students create project rubric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664" y="4748460"/>
            <a:ext cx="3495675" cy="1304925"/>
          </a:xfrm>
          <a:prstGeom prst="rect">
            <a:avLst/>
          </a:prstGeom>
        </p:spPr>
      </p:pic>
    </p:spTree>
    <p:extLst>
      <p:ext uri="{BB962C8B-B14F-4D97-AF65-F5344CB8AC3E}">
        <p14:creationId xmlns:p14="http://schemas.microsoft.com/office/powerpoint/2010/main" val="221699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DB0A21-233E-88B9-25BE-53C7C658A784}"/>
              </a:ext>
            </a:extLst>
          </p:cNvPr>
          <p:cNvSpPr>
            <a:spLocks noGrp="1"/>
          </p:cNvSpPr>
          <p:nvPr>
            <p:ph type="title"/>
          </p:nvPr>
        </p:nvSpPr>
        <p:spPr/>
        <p:txBody>
          <a:bodyPr/>
          <a:lstStyle/>
          <a:p>
            <a:r>
              <a:rPr lang="en-CA" dirty="0"/>
              <a:t>Student </a:t>
            </a:r>
            <a:r>
              <a:rPr lang="en-CA" dirty="0" smtClean="0"/>
              <a:t>Projects</a:t>
            </a:r>
            <a:endParaRPr lang="en-CA" dirty="0"/>
          </a:p>
        </p:txBody>
      </p:sp>
      <p:sp>
        <p:nvSpPr>
          <p:cNvPr id="9" name="Content Placeholder 8">
            <a:extLst>
              <a:ext uri="{FF2B5EF4-FFF2-40B4-BE49-F238E27FC236}">
                <a16:creationId xmlns:a16="http://schemas.microsoft.com/office/drawing/2014/main" id="{68571393-0BED-0DA1-33A9-123E2D16A68B}"/>
              </a:ext>
            </a:extLst>
          </p:cNvPr>
          <p:cNvSpPr>
            <a:spLocks noGrp="1"/>
          </p:cNvSpPr>
          <p:nvPr>
            <p:ph idx="1"/>
          </p:nvPr>
        </p:nvSpPr>
        <p:spPr/>
        <p:txBody>
          <a:bodyPr/>
          <a:lstStyle/>
          <a:p>
            <a:r>
              <a:rPr lang="en-CA" dirty="0">
                <a:hlinkClick r:id="rId2"/>
              </a:rPr>
              <a:t>Flexible stat holidays</a:t>
            </a:r>
            <a:endParaRPr lang="en-CA" dirty="0"/>
          </a:p>
          <a:p>
            <a:r>
              <a:rPr lang="en-CA" dirty="0">
                <a:hlinkClick r:id="rId3"/>
              </a:rPr>
              <a:t>Group work resource</a:t>
            </a:r>
            <a:endParaRPr lang="en-CA" dirty="0"/>
          </a:p>
          <a:p>
            <a:r>
              <a:rPr lang="en-CA" dirty="0"/>
              <a:t>Biz plan/product development x2</a:t>
            </a:r>
          </a:p>
          <a:p>
            <a:r>
              <a:rPr lang="en-CA" dirty="0"/>
              <a:t>Growing family businesses x2</a:t>
            </a:r>
          </a:p>
        </p:txBody>
      </p:sp>
    </p:spTree>
    <p:extLst>
      <p:ext uri="{BB962C8B-B14F-4D97-AF65-F5344CB8AC3E}">
        <p14:creationId xmlns:p14="http://schemas.microsoft.com/office/powerpoint/2010/main" val="137720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A4CD-E556-6C59-02F9-5142DF3A0E8E}"/>
              </a:ext>
            </a:extLst>
          </p:cNvPr>
          <p:cNvSpPr>
            <a:spLocks noGrp="1"/>
          </p:cNvSpPr>
          <p:nvPr>
            <p:ph type="title"/>
          </p:nvPr>
        </p:nvSpPr>
        <p:spPr/>
        <p:txBody>
          <a:bodyPr/>
          <a:lstStyle/>
          <a:p>
            <a:r>
              <a:rPr lang="en-CA" dirty="0"/>
              <a:t>Student </a:t>
            </a:r>
            <a:r>
              <a:rPr lang="en-CA" dirty="0" smtClean="0"/>
              <a:t>Experience</a:t>
            </a:r>
            <a:endParaRPr lang="en-CA" dirty="0"/>
          </a:p>
        </p:txBody>
      </p:sp>
      <p:sp>
        <p:nvSpPr>
          <p:cNvPr id="3" name="Content Placeholder 2">
            <a:extLst>
              <a:ext uri="{FF2B5EF4-FFF2-40B4-BE49-F238E27FC236}">
                <a16:creationId xmlns:a16="http://schemas.microsoft.com/office/drawing/2014/main" id="{EC2DF224-7C40-FE26-3906-DC126E1B82FF}"/>
              </a:ext>
            </a:extLst>
          </p:cNvPr>
          <p:cNvSpPr>
            <a:spLocks noGrp="1"/>
          </p:cNvSpPr>
          <p:nvPr>
            <p:ph idx="1"/>
          </p:nvPr>
        </p:nvSpPr>
        <p:spPr/>
        <p:txBody>
          <a:bodyPr/>
          <a:lstStyle/>
          <a:p>
            <a:r>
              <a:rPr lang="en-CA" dirty="0"/>
              <a:t>Anecdotal (we’ve been live &gt;1 year)</a:t>
            </a:r>
          </a:p>
          <a:p>
            <a:r>
              <a:rPr lang="en-CA" dirty="0"/>
              <a:t>Positive word of mouth</a:t>
            </a:r>
          </a:p>
        </p:txBody>
      </p:sp>
      <p:sp>
        <p:nvSpPr>
          <p:cNvPr id="4" name="TextBox 3">
            <a:extLst>
              <a:ext uri="{FF2B5EF4-FFF2-40B4-BE49-F238E27FC236}">
                <a16:creationId xmlns:a16="http://schemas.microsoft.com/office/drawing/2014/main" id="{BC465556-6A49-A6A5-FC4E-7A080DD0F85C}"/>
              </a:ext>
            </a:extLst>
          </p:cNvPr>
          <p:cNvSpPr txBox="1"/>
          <p:nvPr/>
        </p:nvSpPr>
        <p:spPr>
          <a:xfrm>
            <a:off x="6981713" y="1328569"/>
            <a:ext cx="3496235" cy="1200329"/>
          </a:xfrm>
          <a:prstGeom prst="rect">
            <a:avLst/>
          </a:prstGeom>
          <a:noFill/>
        </p:spPr>
        <p:txBody>
          <a:bodyPr wrap="square" rtlCol="0">
            <a:spAutoFit/>
          </a:bodyPr>
          <a:lstStyle/>
          <a:p>
            <a:r>
              <a:rPr lang="en-US" dirty="0">
                <a:solidFill>
                  <a:schemeClr val="accent2">
                    <a:lumMod val="60000"/>
                    <a:lumOff val="40000"/>
                  </a:schemeClr>
                </a:solidFill>
              </a:rPr>
              <a:t>“I liked how It gave me the opportunity to apply what I have learned into a real life vision for myself.”</a:t>
            </a:r>
            <a:endParaRPr lang="en-CA" dirty="0">
              <a:solidFill>
                <a:schemeClr val="accent2">
                  <a:lumMod val="60000"/>
                  <a:lumOff val="40000"/>
                </a:schemeClr>
              </a:solidFill>
            </a:endParaRPr>
          </a:p>
        </p:txBody>
      </p:sp>
      <p:sp>
        <p:nvSpPr>
          <p:cNvPr id="6" name="TextBox 5">
            <a:extLst>
              <a:ext uri="{FF2B5EF4-FFF2-40B4-BE49-F238E27FC236}">
                <a16:creationId xmlns:a16="http://schemas.microsoft.com/office/drawing/2014/main" id="{67132CC8-06B7-EBA8-6948-F6B9567214AC}"/>
              </a:ext>
            </a:extLst>
          </p:cNvPr>
          <p:cNvSpPr txBox="1"/>
          <p:nvPr/>
        </p:nvSpPr>
        <p:spPr>
          <a:xfrm>
            <a:off x="7116184" y="3492342"/>
            <a:ext cx="3964193" cy="923330"/>
          </a:xfrm>
          <a:prstGeom prst="rect">
            <a:avLst/>
          </a:prstGeom>
          <a:noFill/>
        </p:spPr>
        <p:txBody>
          <a:bodyPr wrap="square" rtlCol="0">
            <a:spAutoFit/>
          </a:bodyPr>
          <a:lstStyle/>
          <a:p>
            <a:r>
              <a:rPr lang="en-US" dirty="0">
                <a:solidFill>
                  <a:schemeClr val="accent5">
                    <a:lumMod val="60000"/>
                    <a:lumOff val="40000"/>
                  </a:schemeClr>
                </a:solidFill>
              </a:rPr>
              <a:t>“I honestly liked the way this class was a fun way of putting different classes together”</a:t>
            </a:r>
            <a:endParaRPr lang="en-CA" dirty="0">
              <a:solidFill>
                <a:schemeClr val="accent5">
                  <a:lumMod val="60000"/>
                  <a:lumOff val="40000"/>
                </a:schemeClr>
              </a:solidFill>
            </a:endParaRPr>
          </a:p>
        </p:txBody>
      </p:sp>
      <p:sp>
        <p:nvSpPr>
          <p:cNvPr id="9" name="TextBox 8">
            <a:extLst>
              <a:ext uri="{FF2B5EF4-FFF2-40B4-BE49-F238E27FC236}">
                <a16:creationId xmlns:a16="http://schemas.microsoft.com/office/drawing/2014/main" id="{001EF850-E7E8-80AC-E676-F8B56FA5B133}"/>
              </a:ext>
            </a:extLst>
          </p:cNvPr>
          <p:cNvSpPr txBox="1"/>
          <p:nvPr/>
        </p:nvSpPr>
        <p:spPr>
          <a:xfrm>
            <a:off x="790687" y="4156003"/>
            <a:ext cx="6325497" cy="1754326"/>
          </a:xfrm>
          <a:prstGeom prst="rect">
            <a:avLst/>
          </a:prstGeom>
          <a:noFill/>
        </p:spPr>
        <p:txBody>
          <a:bodyPr wrap="square" rtlCol="0">
            <a:spAutoFit/>
          </a:bodyPr>
          <a:lstStyle/>
          <a:p>
            <a:r>
              <a:rPr lang="en-US" dirty="0">
                <a:solidFill>
                  <a:srgbClr val="00B050"/>
                </a:solidFill>
              </a:rPr>
              <a:t>I liked pretty much </a:t>
            </a:r>
            <a:r>
              <a:rPr lang="en-US" dirty="0" smtClean="0">
                <a:solidFill>
                  <a:srgbClr val="00B050"/>
                </a:solidFill>
              </a:rPr>
              <a:t>everything! </a:t>
            </a:r>
            <a:endParaRPr lang="en-US" dirty="0">
              <a:solidFill>
                <a:srgbClr val="00B050"/>
              </a:solidFill>
            </a:endParaRPr>
          </a:p>
          <a:p>
            <a:pPr marL="285750" indent="-285750">
              <a:buFont typeface="Arial" panose="020B0604020202020204" pitchFamily="34" charset="0"/>
              <a:buChar char="•"/>
            </a:pPr>
            <a:r>
              <a:rPr lang="en-US" dirty="0">
                <a:solidFill>
                  <a:srgbClr val="00B050"/>
                </a:solidFill>
              </a:rPr>
              <a:t>Instructor / teaching style</a:t>
            </a:r>
          </a:p>
          <a:p>
            <a:pPr marL="285750" indent="-285750">
              <a:buFont typeface="Arial" panose="020B0604020202020204" pitchFamily="34" charset="0"/>
              <a:buChar char="•"/>
            </a:pPr>
            <a:r>
              <a:rPr lang="en-US" dirty="0">
                <a:solidFill>
                  <a:srgbClr val="00B050"/>
                </a:solidFill>
              </a:rPr>
              <a:t>Variety of activities</a:t>
            </a:r>
          </a:p>
          <a:p>
            <a:pPr marL="285750" indent="-285750">
              <a:buFont typeface="Arial" panose="020B0604020202020204" pitchFamily="34" charset="0"/>
              <a:buChar char="•"/>
            </a:pPr>
            <a:r>
              <a:rPr lang="en-US" dirty="0">
                <a:solidFill>
                  <a:srgbClr val="00B050"/>
                </a:solidFill>
              </a:rPr>
              <a:t>Freedom to work on a project in the same way you would in “real world” (long-term &amp; setting own timeline) </a:t>
            </a:r>
          </a:p>
          <a:p>
            <a:pPr marL="285750" indent="-285750">
              <a:buFont typeface="Arial" panose="020B0604020202020204" pitchFamily="34" charset="0"/>
              <a:buChar char="•"/>
            </a:pPr>
            <a:r>
              <a:rPr lang="en-US" dirty="0">
                <a:solidFill>
                  <a:srgbClr val="00B050"/>
                </a:solidFill>
              </a:rPr>
              <a:t>Opportunity for career/ future planning &amp; self-reflection</a:t>
            </a:r>
            <a:endParaRPr lang="en-CA" dirty="0">
              <a:solidFill>
                <a:srgbClr val="00B050"/>
              </a:solidFill>
            </a:endParaRPr>
          </a:p>
        </p:txBody>
      </p:sp>
    </p:spTree>
    <p:extLst>
      <p:ext uri="{BB962C8B-B14F-4D97-AF65-F5344CB8AC3E}">
        <p14:creationId xmlns:p14="http://schemas.microsoft.com/office/powerpoint/2010/main" val="9962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C23F-B8E4-982E-FDCF-1A93C5FA31F9}"/>
              </a:ext>
            </a:extLst>
          </p:cNvPr>
          <p:cNvSpPr>
            <a:spLocks noGrp="1"/>
          </p:cNvSpPr>
          <p:nvPr>
            <p:ph type="title"/>
          </p:nvPr>
        </p:nvSpPr>
        <p:spPr/>
        <p:txBody>
          <a:bodyPr/>
          <a:lstStyle/>
          <a:p>
            <a:r>
              <a:rPr lang="en-CA" dirty="0"/>
              <a:t>Our </a:t>
            </a:r>
            <a:r>
              <a:rPr lang="en-CA" dirty="0" smtClean="0"/>
              <a:t>People </a:t>
            </a:r>
            <a:r>
              <a:rPr lang="en-CA" dirty="0"/>
              <a:t>G</a:t>
            </a:r>
            <a:r>
              <a:rPr lang="en-CA" dirty="0" smtClean="0"/>
              <a:t>ive </a:t>
            </a:r>
            <a:r>
              <a:rPr lang="en-CA" dirty="0"/>
              <a:t>I</a:t>
            </a:r>
            <a:r>
              <a:rPr lang="en-CA" dirty="0" smtClean="0"/>
              <a:t>t </a:t>
            </a:r>
            <a:r>
              <a:rPr lang="en-CA" dirty="0"/>
              <a:t>R</a:t>
            </a:r>
            <a:r>
              <a:rPr lang="en-CA" dirty="0" smtClean="0"/>
              <a:t>eality</a:t>
            </a:r>
            <a:endParaRPr lang="en-CA" dirty="0"/>
          </a:p>
        </p:txBody>
      </p:sp>
      <p:sp>
        <p:nvSpPr>
          <p:cNvPr id="3" name="Content Placeholder 2">
            <a:extLst>
              <a:ext uri="{FF2B5EF4-FFF2-40B4-BE49-F238E27FC236}">
                <a16:creationId xmlns:a16="http://schemas.microsoft.com/office/drawing/2014/main" id="{D4A1E2B5-2F60-1327-3CA8-32A0D3F16446}"/>
              </a:ext>
            </a:extLst>
          </p:cNvPr>
          <p:cNvSpPr>
            <a:spLocks noGrp="1"/>
          </p:cNvSpPr>
          <p:nvPr>
            <p:ph idx="1"/>
          </p:nvPr>
        </p:nvSpPr>
        <p:spPr/>
        <p:txBody>
          <a:bodyPr/>
          <a:lstStyle/>
          <a:p>
            <a:r>
              <a:rPr lang="en-CA" dirty="0"/>
              <a:t>Core team committed to the mission</a:t>
            </a:r>
          </a:p>
          <a:p>
            <a:r>
              <a:rPr lang="en-CA" dirty="0"/>
              <a:t>Proliferation of novel assessments </a:t>
            </a:r>
          </a:p>
          <a:p>
            <a:pPr lvl="1"/>
            <a:r>
              <a:rPr lang="en-CA" dirty="0"/>
              <a:t>E.g. </a:t>
            </a:r>
            <a:r>
              <a:rPr lang="en-CA" dirty="0" err="1"/>
              <a:t>ungrading</a:t>
            </a:r>
            <a:r>
              <a:rPr lang="en-CA" dirty="0"/>
              <a:t>, contract grading</a:t>
            </a:r>
          </a:p>
          <a:p>
            <a:r>
              <a:rPr lang="en-CA" dirty="0"/>
              <a:t>Zero textbook cost courses</a:t>
            </a:r>
          </a:p>
          <a:p>
            <a:r>
              <a:rPr lang="en-CA" dirty="0"/>
              <a:t>Development of open-access resources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716" y="3743266"/>
            <a:ext cx="3963995" cy="2641611"/>
          </a:xfrm>
          <a:prstGeom prst="rect">
            <a:avLst/>
          </a:prstGeom>
        </p:spPr>
      </p:pic>
    </p:spTree>
    <p:extLst>
      <p:ext uri="{BB962C8B-B14F-4D97-AF65-F5344CB8AC3E}">
        <p14:creationId xmlns:p14="http://schemas.microsoft.com/office/powerpoint/2010/main" val="425350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B3E5-33B7-508B-01CD-FDD82E5F8B75}"/>
              </a:ext>
            </a:extLst>
          </p:cNvPr>
          <p:cNvSpPr>
            <a:spLocks noGrp="1"/>
          </p:cNvSpPr>
          <p:nvPr>
            <p:ph type="title"/>
          </p:nvPr>
        </p:nvSpPr>
        <p:spPr/>
        <p:txBody>
          <a:bodyPr/>
          <a:lstStyle/>
          <a:p>
            <a:r>
              <a:rPr lang="en-CA" dirty="0"/>
              <a:t>Secret to </a:t>
            </a:r>
            <a:r>
              <a:rPr lang="en-CA" dirty="0" smtClean="0"/>
              <a:t>Building </a:t>
            </a:r>
            <a:r>
              <a:rPr lang="en-CA" dirty="0"/>
              <a:t>T</a:t>
            </a:r>
            <a:r>
              <a:rPr lang="en-CA" dirty="0" smtClean="0"/>
              <a:t>his </a:t>
            </a:r>
            <a:r>
              <a:rPr lang="en-CA" dirty="0"/>
              <a:t>T</a:t>
            </a:r>
            <a:r>
              <a:rPr lang="en-CA" dirty="0" smtClean="0"/>
              <a:t>eam</a:t>
            </a:r>
            <a:endParaRPr lang="en-CA" dirty="0"/>
          </a:p>
        </p:txBody>
      </p:sp>
      <p:sp>
        <p:nvSpPr>
          <p:cNvPr id="3" name="Content Placeholder 2">
            <a:extLst>
              <a:ext uri="{FF2B5EF4-FFF2-40B4-BE49-F238E27FC236}">
                <a16:creationId xmlns:a16="http://schemas.microsoft.com/office/drawing/2014/main" id="{AEA805FE-85D6-D3E9-D33D-5392669ABB27}"/>
              </a:ext>
            </a:extLst>
          </p:cNvPr>
          <p:cNvSpPr>
            <a:spLocks noGrp="1"/>
          </p:cNvSpPr>
          <p:nvPr>
            <p:ph idx="1"/>
          </p:nvPr>
        </p:nvSpPr>
        <p:spPr/>
        <p:txBody>
          <a:bodyPr/>
          <a:lstStyle/>
          <a:p>
            <a:r>
              <a:rPr lang="en-CA" dirty="0"/>
              <a:t>Clear articulation of our </a:t>
            </a:r>
            <a:r>
              <a:rPr lang="en-CA" dirty="0" smtClean="0"/>
              <a:t>values</a:t>
            </a:r>
          </a:p>
          <a:p>
            <a:r>
              <a:rPr lang="en-CA" dirty="0" smtClean="0"/>
              <a:t>Ability to reflect and take risks together</a:t>
            </a:r>
          </a:p>
          <a:p>
            <a:r>
              <a:rPr lang="en-CA" dirty="0" smtClean="0"/>
              <a:t>Appreciation of the existing points of strength</a:t>
            </a:r>
            <a:endParaRPr lang="en-CA" dirty="0"/>
          </a:p>
          <a:p>
            <a:r>
              <a:rPr lang="en-CA" dirty="0"/>
              <a:t>Evaluating commitment to those values baked into recruitment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2620" y="4440928"/>
            <a:ext cx="3035581" cy="1736035"/>
          </a:xfrm>
          <a:prstGeom prst="rect">
            <a:avLst/>
          </a:prstGeom>
        </p:spPr>
      </p:pic>
    </p:spTree>
    <p:extLst>
      <p:ext uri="{BB962C8B-B14F-4D97-AF65-F5344CB8AC3E}">
        <p14:creationId xmlns:p14="http://schemas.microsoft.com/office/powerpoint/2010/main" val="21981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0517-47A1-FF11-3A34-B8ECDB31166C}"/>
              </a:ext>
            </a:extLst>
          </p:cNvPr>
          <p:cNvSpPr>
            <a:spLocks noGrp="1"/>
          </p:cNvSpPr>
          <p:nvPr>
            <p:ph type="title"/>
          </p:nvPr>
        </p:nvSpPr>
        <p:spPr/>
        <p:txBody>
          <a:bodyPr/>
          <a:lstStyle/>
          <a:p>
            <a:r>
              <a:rPr lang="en-CA" dirty="0"/>
              <a:t>Assessing quality</a:t>
            </a:r>
          </a:p>
        </p:txBody>
      </p:sp>
      <p:sp>
        <p:nvSpPr>
          <p:cNvPr id="3" name="Content Placeholder 2">
            <a:extLst>
              <a:ext uri="{FF2B5EF4-FFF2-40B4-BE49-F238E27FC236}">
                <a16:creationId xmlns:a16="http://schemas.microsoft.com/office/drawing/2014/main" id="{12791207-E925-E0CC-8C83-31620E4BE103}"/>
              </a:ext>
            </a:extLst>
          </p:cNvPr>
          <p:cNvSpPr>
            <a:spLocks noGrp="1"/>
          </p:cNvSpPr>
          <p:nvPr>
            <p:ph idx="1"/>
          </p:nvPr>
        </p:nvSpPr>
        <p:spPr/>
        <p:txBody>
          <a:bodyPr/>
          <a:lstStyle/>
          <a:p>
            <a:r>
              <a:rPr lang="en-CA" dirty="0">
                <a:hlinkClick r:id="rId2"/>
              </a:rPr>
              <a:t>PLOs</a:t>
            </a:r>
            <a:r>
              <a:rPr lang="en-CA" dirty="0"/>
              <a:t> established during program development </a:t>
            </a:r>
          </a:p>
          <a:p>
            <a:r>
              <a:rPr lang="en-CA" dirty="0"/>
              <a:t>Currently developing assessment to collect performance data</a:t>
            </a:r>
          </a:p>
        </p:txBody>
      </p:sp>
    </p:spTree>
    <p:extLst>
      <p:ext uri="{BB962C8B-B14F-4D97-AF65-F5344CB8AC3E}">
        <p14:creationId xmlns:p14="http://schemas.microsoft.com/office/powerpoint/2010/main" val="374199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Kwantlen</a:t>
            </a:r>
            <a:r>
              <a:rPr lang="en-US" dirty="0" smtClean="0"/>
              <a:t> Polytechnic University</a:t>
            </a:r>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endParaRPr lang="en-US" dirty="0" smtClean="0"/>
          </a:p>
          <a:p>
            <a:endParaRPr lang="en-US" dirty="0"/>
          </a:p>
          <a:p>
            <a:r>
              <a:rPr lang="en-US" dirty="0" smtClean="0"/>
              <a:t>More than 20,000 students</a:t>
            </a:r>
          </a:p>
          <a:p>
            <a:r>
              <a:rPr lang="en-US" dirty="0" smtClean="0"/>
              <a:t>Teaching-focused</a:t>
            </a:r>
          </a:p>
          <a:p>
            <a:r>
              <a:rPr lang="en-US" dirty="0" smtClean="0"/>
              <a:t>Over 140 programs</a:t>
            </a:r>
          </a:p>
          <a:p>
            <a:r>
              <a:rPr lang="en-US" dirty="0" smtClean="0"/>
              <a:t>Hands-on, practicum, work placements</a:t>
            </a:r>
          </a:p>
          <a:p>
            <a:endParaRPr lang="en-US" dirty="0" smtClean="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416" r="7416"/>
          <a:stretch>
            <a:fillRect/>
          </a:stretch>
        </p:blipFill>
        <p:spPr>
          <a:xfrm>
            <a:off x="5947575" y="148792"/>
            <a:ext cx="6035965" cy="476605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519" y="4069763"/>
            <a:ext cx="3615761" cy="25099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519" y="2766098"/>
            <a:ext cx="1404056" cy="1303665"/>
          </a:xfrm>
          <a:prstGeom prst="rect">
            <a:avLst/>
          </a:prstGeom>
        </p:spPr>
      </p:pic>
    </p:spTree>
    <p:extLst>
      <p:ext uri="{BB962C8B-B14F-4D97-AF65-F5344CB8AC3E}">
        <p14:creationId xmlns:p14="http://schemas.microsoft.com/office/powerpoint/2010/main" val="88761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42D1F-21D4-32BF-0E8E-569B528B7F98}"/>
              </a:ext>
            </a:extLst>
          </p:cNvPr>
          <p:cNvSpPr>
            <a:spLocks noGrp="1"/>
          </p:cNvSpPr>
          <p:nvPr>
            <p:ph type="title"/>
          </p:nvPr>
        </p:nvSpPr>
        <p:spPr/>
        <p:txBody>
          <a:bodyPr/>
          <a:lstStyle/>
          <a:p>
            <a:r>
              <a:rPr lang="en-CA" dirty="0"/>
              <a:t>The </a:t>
            </a:r>
            <a:r>
              <a:rPr lang="en-CA" dirty="0"/>
              <a:t>F</a:t>
            </a:r>
            <a:r>
              <a:rPr lang="en-CA" dirty="0" smtClean="0"/>
              <a:t>uture</a:t>
            </a:r>
            <a:endParaRPr lang="en-CA" dirty="0"/>
          </a:p>
        </p:txBody>
      </p:sp>
      <p:sp>
        <p:nvSpPr>
          <p:cNvPr id="5" name="Text Placeholder 4">
            <a:extLst>
              <a:ext uri="{FF2B5EF4-FFF2-40B4-BE49-F238E27FC236}">
                <a16:creationId xmlns:a16="http://schemas.microsoft.com/office/drawing/2014/main" id="{04C65692-928F-F71E-96CF-60321E8B2E03}"/>
              </a:ext>
            </a:extLst>
          </p:cNvPr>
          <p:cNvSpPr>
            <a:spLocks noGrp="1"/>
          </p:cNvSpPr>
          <p:nvPr>
            <p:ph type="body" idx="1"/>
          </p:nvPr>
        </p:nvSpPr>
        <p:spPr/>
        <p:txBody>
          <a:bodyPr/>
          <a:lstStyle/>
          <a:p>
            <a:endParaRPr lang="en-CA"/>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4589463"/>
            <a:ext cx="2572241" cy="1622361"/>
          </a:xfrm>
          <a:prstGeom prst="rect">
            <a:avLst/>
          </a:prstGeom>
        </p:spPr>
      </p:pic>
    </p:spTree>
    <p:extLst>
      <p:ext uri="{BB962C8B-B14F-4D97-AF65-F5344CB8AC3E}">
        <p14:creationId xmlns:p14="http://schemas.microsoft.com/office/powerpoint/2010/main" val="108825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45D20-9FD4-C4A0-CB20-429518562A47}"/>
              </a:ext>
            </a:extLst>
          </p:cNvPr>
          <p:cNvSpPr>
            <a:spLocks noGrp="1"/>
          </p:cNvSpPr>
          <p:nvPr>
            <p:ph type="title"/>
          </p:nvPr>
        </p:nvSpPr>
        <p:spPr/>
        <p:txBody>
          <a:bodyPr/>
          <a:lstStyle/>
          <a:p>
            <a:r>
              <a:rPr lang="en-CA"/>
              <a:t>Anticipated </a:t>
            </a:r>
            <a:r>
              <a:rPr lang="en-CA" smtClean="0"/>
              <a:t>Challenges</a:t>
            </a:r>
            <a:endParaRPr lang="en-CA" dirty="0"/>
          </a:p>
        </p:txBody>
      </p:sp>
      <p:sp>
        <p:nvSpPr>
          <p:cNvPr id="5" name="Content Placeholder 4">
            <a:extLst>
              <a:ext uri="{FF2B5EF4-FFF2-40B4-BE49-F238E27FC236}">
                <a16:creationId xmlns:a16="http://schemas.microsoft.com/office/drawing/2014/main" id="{4332FD72-3F24-F79F-1F57-B0D67BDAB7EB}"/>
              </a:ext>
            </a:extLst>
          </p:cNvPr>
          <p:cNvSpPr>
            <a:spLocks noGrp="1"/>
          </p:cNvSpPr>
          <p:nvPr>
            <p:ph idx="1"/>
          </p:nvPr>
        </p:nvSpPr>
        <p:spPr/>
        <p:txBody>
          <a:bodyPr/>
          <a:lstStyle/>
          <a:p>
            <a:r>
              <a:rPr lang="en-CA" dirty="0"/>
              <a:t>New faculty </a:t>
            </a:r>
            <a:r>
              <a:rPr lang="en-CA" dirty="0" smtClean="0"/>
              <a:t>“dilute” </a:t>
            </a:r>
            <a:r>
              <a:rPr lang="en-CA" dirty="0"/>
              <a:t>our culture</a:t>
            </a:r>
          </a:p>
          <a:p>
            <a:r>
              <a:rPr lang="en-CA" dirty="0"/>
              <a:t>Lack of UDL expertise</a:t>
            </a:r>
          </a:p>
          <a:p>
            <a:r>
              <a:rPr lang="en-CA" dirty="0"/>
              <a:t>Complacency</a:t>
            </a:r>
          </a:p>
          <a:p>
            <a:r>
              <a:rPr lang="en-CA" dirty="0"/>
              <a:t>Reversion to status quo</a:t>
            </a:r>
          </a:p>
        </p:txBody>
      </p:sp>
    </p:spTree>
    <p:extLst>
      <p:ext uri="{BB962C8B-B14F-4D97-AF65-F5344CB8AC3E}">
        <p14:creationId xmlns:p14="http://schemas.microsoft.com/office/powerpoint/2010/main" val="259477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221E-22F6-2D2E-B395-7D925E91D60D}"/>
              </a:ext>
            </a:extLst>
          </p:cNvPr>
          <p:cNvSpPr>
            <a:spLocks noGrp="1"/>
          </p:cNvSpPr>
          <p:nvPr>
            <p:ph type="title"/>
          </p:nvPr>
        </p:nvSpPr>
        <p:spPr/>
        <p:txBody>
          <a:bodyPr/>
          <a:lstStyle/>
          <a:p>
            <a:r>
              <a:rPr lang="en-CA" dirty="0"/>
              <a:t>Solutions – </a:t>
            </a:r>
            <a:r>
              <a:rPr lang="en-CA" dirty="0" smtClean="0"/>
              <a:t>Culture </a:t>
            </a:r>
            <a:r>
              <a:rPr lang="en-CA" dirty="0"/>
              <a:t>E</a:t>
            </a:r>
            <a:r>
              <a:rPr lang="en-CA" dirty="0" smtClean="0"/>
              <a:t>ats Policy</a:t>
            </a:r>
            <a:endParaRPr lang="en-CA" dirty="0"/>
          </a:p>
        </p:txBody>
      </p:sp>
      <p:sp>
        <p:nvSpPr>
          <p:cNvPr id="3" name="Content Placeholder 2">
            <a:extLst>
              <a:ext uri="{FF2B5EF4-FFF2-40B4-BE49-F238E27FC236}">
                <a16:creationId xmlns:a16="http://schemas.microsoft.com/office/drawing/2014/main" id="{288DB1CF-9210-0163-B631-220E050A5CAB}"/>
              </a:ext>
            </a:extLst>
          </p:cNvPr>
          <p:cNvSpPr>
            <a:spLocks noGrp="1"/>
          </p:cNvSpPr>
          <p:nvPr>
            <p:ph idx="1"/>
          </p:nvPr>
        </p:nvSpPr>
        <p:spPr/>
        <p:txBody>
          <a:bodyPr/>
          <a:lstStyle/>
          <a:p>
            <a:r>
              <a:rPr lang="en-CA" dirty="0"/>
              <a:t>Lead with our values</a:t>
            </a:r>
          </a:p>
          <a:p>
            <a:r>
              <a:rPr lang="en-CA" dirty="0"/>
              <a:t>Show &amp; Tell </a:t>
            </a:r>
            <a:r>
              <a:rPr lang="en-CA" dirty="0">
                <a:sym typeface="Wingdings" panose="05000000000000000000" pitchFamily="2" charset="2"/>
              </a:rPr>
              <a:t> create atmosphere of collaboration/innovation</a:t>
            </a:r>
          </a:p>
          <a:p>
            <a:r>
              <a:rPr lang="en-CA" dirty="0"/>
              <a:t>Lean on core faculty to mentor new hires</a:t>
            </a:r>
          </a:p>
          <a:p>
            <a:r>
              <a:rPr lang="en-CA" dirty="0"/>
              <a:t>Create expectation we live our values</a:t>
            </a:r>
          </a:p>
        </p:txBody>
      </p:sp>
    </p:spTree>
    <p:extLst>
      <p:ext uri="{BB962C8B-B14F-4D97-AF65-F5344CB8AC3E}">
        <p14:creationId xmlns:p14="http://schemas.microsoft.com/office/powerpoint/2010/main" val="1593181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A2-127A-A9B8-A856-3D35C832D215}"/>
              </a:ext>
            </a:extLst>
          </p:cNvPr>
          <p:cNvSpPr>
            <a:spLocks noGrp="1"/>
          </p:cNvSpPr>
          <p:nvPr>
            <p:ph type="title"/>
          </p:nvPr>
        </p:nvSpPr>
        <p:spPr/>
        <p:txBody>
          <a:bodyPr/>
          <a:lstStyle/>
          <a:p>
            <a:r>
              <a:rPr lang="en-CA" dirty="0"/>
              <a:t>Professional </a:t>
            </a:r>
            <a:r>
              <a:rPr lang="en-CA" dirty="0" smtClean="0"/>
              <a:t>Development</a:t>
            </a:r>
            <a:endParaRPr lang="en-CA" dirty="0"/>
          </a:p>
        </p:txBody>
      </p:sp>
      <p:sp>
        <p:nvSpPr>
          <p:cNvPr id="3" name="Content Placeholder 2">
            <a:extLst>
              <a:ext uri="{FF2B5EF4-FFF2-40B4-BE49-F238E27FC236}">
                <a16:creationId xmlns:a16="http://schemas.microsoft.com/office/drawing/2014/main" id="{89AADAAD-A45A-6B67-19F6-85F34E6A395B}"/>
              </a:ext>
            </a:extLst>
          </p:cNvPr>
          <p:cNvSpPr>
            <a:spLocks noGrp="1"/>
          </p:cNvSpPr>
          <p:nvPr>
            <p:ph idx="1"/>
          </p:nvPr>
        </p:nvSpPr>
        <p:spPr/>
        <p:txBody>
          <a:bodyPr/>
          <a:lstStyle/>
          <a:p>
            <a:r>
              <a:rPr lang="en-CA" dirty="0"/>
              <a:t>Develop program guidelines for PD </a:t>
            </a:r>
          </a:p>
          <a:p>
            <a:r>
              <a:rPr lang="en-CA" dirty="0"/>
              <a:t>Bake UDL into guidelines</a:t>
            </a:r>
          </a:p>
        </p:txBody>
      </p:sp>
    </p:spTree>
    <p:extLst>
      <p:ext uri="{BB962C8B-B14F-4D97-AF65-F5344CB8AC3E}">
        <p14:creationId xmlns:p14="http://schemas.microsoft.com/office/powerpoint/2010/main" val="121438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E6CE-A99A-66FC-B157-7420C8E04BA0}"/>
              </a:ext>
            </a:extLst>
          </p:cNvPr>
          <p:cNvSpPr>
            <a:spLocks noGrp="1"/>
          </p:cNvSpPr>
          <p:nvPr>
            <p:ph type="title"/>
          </p:nvPr>
        </p:nvSpPr>
        <p:spPr/>
        <p:txBody>
          <a:bodyPr/>
          <a:lstStyle/>
          <a:p>
            <a:r>
              <a:rPr lang="en-CA" dirty="0"/>
              <a:t>Student outreach</a:t>
            </a:r>
          </a:p>
        </p:txBody>
      </p:sp>
      <p:sp>
        <p:nvSpPr>
          <p:cNvPr id="3" name="Content Placeholder 2">
            <a:extLst>
              <a:ext uri="{FF2B5EF4-FFF2-40B4-BE49-F238E27FC236}">
                <a16:creationId xmlns:a16="http://schemas.microsoft.com/office/drawing/2014/main" id="{EAFB9CC1-036C-5CC5-E76D-67C14FE98E07}"/>
              </a:ext>
            </a:extLst>
          </p:cNvPr>
          <p:cNvSpPr>
            <a:spLocks noGrp="1"/>
          </p:cNvSpPr>
          <p:nvPr>
            <p:ph idx="1"/>
          </p:nvPr>
        </p:nvSpPr>
        <p:spPr/>
        <p:txBody>
          <a:bodyPr/>
          <a:lstStyle/>
          <a:p>
            <a:r>
              <a:rPr lang="en-CA" dirty="0"/>
              <a:t>Case competitions</a:t>
            </a:r>
          </a:p>
          <a:p>
            <a:r>
              <a:rPr lang="en-CA" dirty="0"/>
              <a:t>Business pitch competitions</a:t>
            </a:r>
          </a:p>
        </p:txBody>
      </p:sp>
    </p:spTree>
    <p:extLst>
      <p:ext uri="{BB962C8B-B14F-4D97-AF65-F5344CB8AC3E}">
        <p14:creationId xmlns:p14="http://schemas.microsoft.com/office/powerpoint/2010/main" val="260844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DAAD-570B-45BC-29C9-D9F3C6449779}"/>
              </a:ext>
            </a:extLst>
          </p:cNvPr>
          <p:cNvSpPr>
            <a:spLocks noGrp="1"/>
          </p:cNvSpPr>
          <p:nvPr>
            <p:ph type="title"/>
          </p:nvPr>
        </p:nvSpPr>
        <p:spPr/>
        <p:txBody>
          <a:bodyPr/>
          <a:lstStyle/>
          <a:p>
            <a:r>
              <a:rPr lang="en-CA" dirty="0"/>
              <a:t>Quality</a:t>
            </a:r>
          </a:p>
        </p:txBody>
      </p:sp>
      <p:sp>
        <p:nvSpPr>
          <p:cNvPr id="3" name="Content Placeholder 2">
            <a:extLst>
              <a:ext uri="{FF2B5EF4-FFF2-40B4-BE49-F238E27FC236}">
                <a16:creationId xmlns:a16="http://schemas.microsoft.com/office/drawing/2014/main" id="{5DC39B32-3C76-DAFC-9087-E022509CBEA4}"/>
              </a:ext>
            </a:extLst>
          </p:cNvPr>
          <p:cNvSpPr>
            <a:spLocks noGrp="1"/>
          </p:cNvSpPr>
          <p:nvPr>
            <p:ph idx="1"/>
          </p:nvPr>
        </p:nvSpPr>
        <p:spPr/>
        <p:txBody>
          <a:bodyPr/>
          <a:lstStyle/>
          <a:p>
            <a:r>
              <a:rPr lang="en-CA" dirty="0"/>
              <a:t>Finish developing assessment plan</a:t>
            </a:r>
          </a:p>
          <a:p>
            <a:r>
              <a:rPr lang="en-CA" dirty="0"/>
              <a:t>Do, measure, adapt, repeat</a:t>
            </a:r>
          </a:p>
        </p:txBody>
      </p:sp>
    </p:spTree>
    <p:extLst>
      <p:ext uri="{BB962C8B-B14F-4D97-AF65-F5344CB8AC3E}">
        <p14:creationId xmlns:p14="http://schemas.microsoft.com/office/powerpoint/2010/main" val="114394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A5763E-B96B-3855-607F-A71D633858CE}"/>
              </a:ext>
            </a:extLst>
          </p:cNvPr>
          <p:cNvSpPr>
            <a:spLocks noGrp="1"/>
          </p:cNvSpPr>
          <p:nvPr>
            <p:ph type="title"/>
          </p:nvPr>
        </p:nvSpPr>
        <p:spPr/>
        <p:txBody>
          <a:bodyPr/>
          <a:lstStyle/>
          <a:p>
            <a:r>
              <a:rPr lang="en-CA" dirty="0"/>
              <a:t>Wish us luck!</a:t>
            </a:r>
          </a:p>
        </p:txBody>
      </p:sp>
      <p:sp>
        <p:nvSpPr>
          <p:cNvPr id="7" name="Text Placeholder 6">
            <a:extLst>
              <a:ext uri="{FF2B5EF4-FFF2-40B4-BE49-F238E27FC236}">
                <a16:creationId xmlns:a16="http://schemas.microsoft.com/office/drawing/2014/main" id="{AD78B644-3509-6D0A-FBF5-F88F9DF39B2E}"/>
              </a:ext>
            </a:extLst>
          </p:cNvPr>
          <p:cNvSpPr>
            <a:spLocks noGrp="1"/>
          </p:cNvSpPr>
          <p:nvPr>
            <p:ph type="body" idx="1"/>
          </p:nvPr>
        </p:nvSpPr>
        <p:spPr/>
        <p:txBody>
          <a:bodyPr/>
          <a:lstStyle/>
          <a:p>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39" y="4562475"/>
            <a:ext cx="3020557" cy="1699063"/>
          </a:xfrm>
          <a:prstGeom prst="rect">
            <a:avLst/>
          </a:prstGeom>
        </p:spPr>
      </p:pic>
    </p:spTree>
    <p:extLst>
      <p:ext uri="{BB962C8B-B14F-4D97-AF65-F5344CB8AC3E}">
        <p14:creationId xmlns:p14="http://schemas.microsoft.com/office/powerpoint/2010/main" val="184578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pPr marL="0" indent="0">
              <a:buNone/>
            </a:pPr>
            <a:r>
              <a:rPr lang="en-US" b="1" dirty="0"/>
              <a:t>Brad Anderson, DBA</a:t>
            </a:r>
            <a:r>
              <a:rPr lang="en-US" dirty="0"/>
              <a:t/>
            </a:r>
            <a:br>
              <a:rPr lang="en-US" dirty="0"/>
            </a:br>
            <a:r>
              <a:rPr lang="en-US" dirty="0"/>
              <a:t>Business Instructor</a:t>
            </a:r>
            <a:br>
              <a:rPr lang="en-US" dirty="0"/>
            </a:br>
            <a:r>
              <a:rPr lang="en-US" dirty="0"/>
              <a:t>Chair of Entrepreneurial </a:t>
            </a:r>
            <a:r>
              <a:rPr lang="en-US" dirty="0" smtClean="0"/>
              <a:t>Leadership</a:t>
            </a:r>
          </a:p>
          <a:p>
            <a:pPr marL="0" indent="0">
              <a:buNone/>
            </a:pPr>
            <a:r>
              <a:rPr lang="en-US" dirty="0" smtClean="0">
                <a:hlinkClick r:id="rId2"/>
              </a:rPr>
              <a:t>brad.Anderson@kpu.ca</a:t>
            </a:r>
            <a:endParaRPr lang="en-US" dirty="0" smtClean="0"/>
          </a:p>
          <a:p>
            <a:pPr marL="0" indent="0">
              <a:buNone/>
            </a:pPr>
            <a:endParaRPr lang="en-US" dirty="0" smtClean="0"/>
          </a:p>
          <a:p>
            <a:pPr marL="0" indent="0">
              <a:buNone/>
            </a:pPr>
            <a:endParaRPr lang="en-US" dirty="0"/>
          </a:p>
          <a:p>
            <a:pPr marL="0" indent="0">
              <a:buNone/>
            </a:pPr>
            <a:r>
              <a:rPr lang="en-US" dirty="0" smtClean="0"/>
              <a:t>Seanna Takacs, PhD</a:t>
            </a:r>
          </a:p>
          <a:p>
            <a:pPr marL="0" indent="0">
              <a:buNone/>
            </a:pPr>
            <a:r>
              <a:rPr lang="en-US" dirty="0" smtClean="0"/>
              <a:t>Accessibility Services/UDL Consultant</a:t>
            </a:r>
          </a:p>
          <a:p>
            <a:pPr marL="0" indent="0">
              <a:buNone/>
            </a:pPr>
            <a:r>
              <a:rPr lang="en-US" dirty="0" smtClean="0">
                <a:hlinkClick r:id="rId3"/>
              </a:rPr>
              <a:t>seanna.takacs@kpu.ca</a:t>
            </a:r>
            <a:endParaRPr lang="en-US" dirty="0" smtClean="0"/>
          </a:p>
          <a:p>
            <a:pPr marL="0" indent="0">
              <a:buNone/>
            </a:pPr>
            <a:endParaRPr lang="en-US" dirty="0"/>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61562" y="1825625"/>
            <a:ext cx="2892238" cy="1927391"/>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09254" y="4121495"/>
            <a:ext cx="1644546" cy="2264861"/>
          </a:xfrm>
          <a:prstGeom prst="rect">
            <a:avLst/>
          </a:prstGeom>
        </p:spPr>
      </p:pic>
    </p:spTree>
    <p:extLst>
      <p:ext uri="{BB962C8B-B14F-4D97-AF65-F5344CB8AC3E}">
        <p14:creationId xmlns:p14="http://schemas.microsoft.com/office/powerpoint/2010/main" val="144383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Bit of History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718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ts val="1800"/>
              </a:lnSpc>
            </a:pPr>
            <a:r>
              <a:rPr lang="en-US" sz="2000" dirty="0">
                <a:latin typeface="Source Sans Pro" panose="020B0503030403020204" pitchFamily="34" charset="0"/>
                <a:ea typeface="Times New Roman" panose="02020603050405020304" pitchFamily="18" charset="0"/>
              </a:rPr>
              <a:t>In 1999, The Entrepreneur Leadership program (ENTR) was launched as </a:t>
            </a:r>
            <a:r>
              <a:rPr lang="en-US" sz="2000" dirty="0" err="1">
                <a:latin typeface="Source Sans Pro" panose="020B0503030403020204" pitchFamily="34" charset="0"/>
                <a:ea typeface="Times New Roman" panose="02020603050405020304" pitchFamily="18" charset="0"/>
              </a:rPr>
              <a:t>Kwantlen</a:t>
            </a:r>
            <a:r>
              <a:rPr lang="en-US" sz="2000" dirty="0">
                <a:latin typeface="Source Sans Pro" panose="020B0503030403020204" pitchFamily="34" charset="0"/>
                <a:ea typeface="Times New Roman" panose="02020603050405020304" pitchFamily="18" charset="0"/>
              </a:rPr>
              <a:t> Polytechnic University’s first Bachelor of Business Administration program. </a:t>
            </a:r>
            <a:endParaRPr lang="en-US" sz="2000" dirty="0" smtClean="0">
              <a:latin typeface="Source Sans Pro" panose="020B0503030403020204" pitchFamily="34" charset="0"/>
              <a:ea typeface="Times New Roman" panose="02020603050405020304" pitchFamily="18" charset="0"/>
            </a:endParaRPr>
          </a:p>
          <a:p>
            <a:pPr>
              <a:lnSpc>
                <a:spcPts val="1800"/>
              </a:lnSpc>
            </a:pPr>
            <a:endParaRPr lang="en-US" sz="2000" dirty="0">
              <a:latin typeface="Source Sans Pro" panose="020B0503030403020204" pitchFamily="34" charset="0"/>
              <a:ea typeface="Times New Roman" panose="02020603050405020304" pitchFamily="18" charset="0"/>
            </a:endParaRPr>
          </a:p>
          <a:p>
            <a:pPr>
              <a:lnSpc>
                <a:spcPts val="1800"/>
              </a:lnSpc>
            </a:pPr>
            <a:r>
              <a:rPr lang="en-US" sz="2000" dirty="0" smtClean="0">
                <a:latin typeface="Source Sans Pro" panose="020B0503030403020204" pitchFamily="34" charset="0"/>
                <a:ea typeface="Times New Roman" panose="02020603050405020304" pitchFamily="18" charset="0"/>
              </a:rPr>
              <a:t>While </a:t>
            </a:r>
            <a:r>
              <a:rPr lang="en-US" sz="2000" dirty="0">
                <a:latin typeface="Source Sans Pro" panose="020B0503030403020204" pitchFamily="34" charset="0"/>
                <a:ea typeface="Times New Roman" panose="02020603050405020304" pitchFamily="18" charset="0"/>
              </a:rPr>
              <a:t>93.6% of ENTR graduates were employed after graduation, the program struggled with enrollment as the number of students enrolled in the program has declined over the years to 40% capacity. </a:t>
            </a:r>
            <a:endParaRPr lang="en-US" sz="2000" dirty="0" smtClean="0">
              <a:latin typeface="Source Sans Pro" panose="020B0503030403020204" pitchFamily="34" charset="0"/>
              <a:ea typeface="Times New Roman" panose="02020603050405020304" pitchFamily="18" charset="0"/>
            </a:endParaRPr>
          </a:p>
          <a:p>
            <a:pPr marL="0" indent="0">
              <a:lnSpc>
                <a:spcPts val="1800"/>
              </a:lnSpc>
              <a:buNone/>
            </a:pPr>
            <a:endParaRPr lang="en-CA" sz="2000" dirty="0">
              <a:latin typeface="Calibri" panose="020F0502020204030204" pitchFamily="34" charset="0"/>
              <a:ea typeface="Times New Roman" panose="02020603050405020304" pitchFamily="18" charset="0"/>
            </a:endParaRPr>
          </a:p>
          <a:p>
            <a:pPr>
              <a:lnSpc>
                <a:spcPts val="1800"/>
              </a:lnSpc>
              <a:spcAft>
                <a:spcPts val="1500"/>
              </a:spcAft>
            </a:pPr>
            <a:r>
              <a:rPr lang="en-CA" sz="2000" dirty="0" smtClean="0">
                <a:latin typeface="Source Sans Pro" panose="020B0503030403020204" pitchFamily="34" charset="0"/>
                <a:ea typeface="Times New Roman" panose="02020603050405020304" pitchFamily="18" charset="0"/>
              </a:rPr>
              <a:t>Extensive </a:t>
            </a:r>
            <a:r>
              <a:rPr lang="en-CA" sz="2000" dirty="0">
                <a:latin typeface="Source Sans Pro" panose="020B0503030403020204" pitchFamily="34" charset="0"/>
                <a:ea typeface="Times New Roman" panose="02020603050405020304" pitchFamily="18" charset="0"/>
              </a:rPr>
              <a:t>consultation was conducted with industry and alumni, and current ENTR students undertook a lead role in redesigning this program to ensure its appeal, applicability, and relevance in today’s world.</a:t>
            </a:r>
            <a:endParaRPr lang="en-CA" sz="2000" dirty="0"/>
          </a:p>
          <a:p>
            <a:endParaRPr lang="en-US" dirty="0"/>
          </a:p>
        </p:txBody>
      </p:sp>
    </p:spTree>
    <p:extLst>
      <p:ext uri="{BB962C8B-B14F-4D97-AF65-F5344CB8AC3E}">
        <p14:creationId xmlns:p14="http://schemas.microsoft.com/office/powerpoint/2010/main" val="220509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ENTR Renewal</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Attract a broader student base</a:t>
            </a:r>
          </a:p>
          <a:p>
            <a:pPr marL="514350" indent="-514350">
              <a:buAutoNum type="arabicPeriod"/>
            </a:pPr>
            <a:r>
              <a:rPr lang="en-US" dirty="0" smtClean="0"/>
              <a:t>Build on history of experiential learning</a:t>
            </a:r>
          </a:p>
          <a:p>
            <a:pPr marL="514350" indent="-514350">
              <a:buAutoNum type="arabicPeriod"/>
            </a:pPr>
            <a:r>
              <a:rPr lang="en-US" dirty="0" smtClean="0"/>
              <a:t>Clarify program’s intent for stakeholders</a:t>
            </a:r>
          </a:p>
          <a:p>
            <a:pPr marL="514350" indent="-514350">
              <a:buAutoNum type="arabicPeriod"/>
            </a:pPr>
            <a:r>
              <a:rPr lang="en-US" dirty="0" smtClean="0"/>
              <a:t>Align with ACBSP accreditation requirements</a:t>
            </a:r>
          </a:p>
          <a:p>
            <a:pPr marL="514350" indent="-514350">
              <a:buAutoNum type="arabicPeriod"/>
            </a:pPr>
            <a:r>
              <a:rPr lang="en-US" dirty="0" smtClean="0"/>
              <a:t>Modernize Program Learning Outcomes (PLOs)</a:t>
            </a:r>
          </a:p>
          <a:p>
            <a:pPr marL="514350" indent="-514350">
              <a:buAutoNum type="arabicPeriod"/>
            </a:pPr>
            <a:endParaRPr lang="en-US" dirty="0"/>
          </a:p>
        </p:txBody>
      </p:sp>
    </p:spTree>
    <p:extLst>
      <p:ext uri="{BB962C8B-B14F-4D97-AF65-F5344CB8AC3E}">
        <p14:creationId xmlns:p14="http://schemas.microsoft.com/office/powerpoint/2010/main" val="268535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Priorities</a:t>
            </a:r>
            <a:endParaRPr lang="en-US" dirty="0"/>
          </a:p>
        </p:txBody>
      </p:sp>
      <p:sp>
        <p:nvSpPr>
          <p:cNvPr id="3" name="Content Placeholder 2"/>
          <p:cNvSpPr>
            <a:spLocks noGrp="1"/>
          </p:cNvSpPr>
          <p:nvPr>
            <p:ph idx="1"/>
          </p:nvPr>
        </p:nvSpPr>
        <p:spPr/>
        <p:txBody>
          <a:bodyPr>
            <a:normAutofit/>
          </a:bodyPr>
          <a:lstStyle/>
          <a:p>
            <a:pPr fontAlgn="base"/>
            <a:r>
              <a:rPr lang="en-US" dirty="0" smtClean="0"/>
              <a:t>ENTR </a:t>
            </a:r>
            <a:r>
              <a:rPr lang="en-US" dirty="0"/>
              <a:t>course should be open to all students by </a:t>
            </a:r>
            <a:r>
              <a:rPr lang="en-US" dirty="0">
                <a:solidFill>
                  <a:srgbClr val="FF0000"/>
                </a:solidFill>
              </a:rPr>
              <a:t>eliminating</a:t>
            </a:r>
            <a:r>
              <a:rPr lang="en-US" dirty="0"/>
              <a:t> program restrictions and </a:t>
            </a:r>
            <a:r>
              <a:rPr lang="en-US" dirty="0">
                <a:solidFill>
                  <a:srgbClr val="FF0000"/>
                </a:solidFill>
              </a:rPr>
              <a:t>unnecessary</a:t>
            </a:r>
            <a:r>
              <a:rPr lang="en-US" dirty="0"/>
              <a:t> prerequisites, wherever possible</a:t>
            </a:r>
          </a:p>
          <a:p>
            <a:pPr fontAlgn="base"/>
            <a:r>
              <a:rPr lang="en-US" dirty="0"/>
              <a:t>Design for a fully </a:t>
            </a:r>
            <a:r>
              <a:rPr lang="en-US" dirty="0">
                <a:solidFill>
                  <a:srgbClr val="FF0000"/>
                </a:solidFill>
              </a:rPr>
              <a:t>online-compatible</a:t>
            </a:r>
            <a:r>
              <a:rPr lang="en-US" dirty="0"/>
              <a:t> </a:t>
            </a:r>
            <a:r>
              <a:rPr lang="en-US" dirty="0" smtClean="0"/>
              <a:t>BBA</a:t>
            </a:r>
          </a:p>
          <a:p>
            <a:pPr fontAlgn="base"/>
            <a:r>
              <a:rPr lang="en-US" dirty="0"/>
              <a:t>A </a:t>
            </a:r>
            <a:r>
              <a:rPr lang="en-US" dirty="0">
                <a:solidFill>
                  <a:srgbClr val="FF0000"/>
                </a:solidFill>
              </a:rPr>
              <a:t>spiral curriculum </a:t>
            </a:r>
            <a:r>
              <a:rPr lang="en-US" dirty="0"/>
              <a:t>is to be designed with ENTR courses available in each semester of </a:t>
            </a:r>
            <a:r>
              <a:rPr lang="en-US" dirty="0" smtClean="0"/>
              <a:t>study</a:t>
            </a:r>
            <a:endParaRPr lang="en-US" dirty="0"/>
          </a:p>
          <a:p>
            <a:pPr fontAlgn="base"/>
            <a:r>
              <a:rPr lang="en-US" dirty="0" smtClean="0">
                <a:solidFill>
                  <a:srgbClr val="FF0000"/>
                </a:solidFill>
              </a:rPr>
              <a:t>UDL </a:t>
            </a:r>
            <a:r>
              <a:rPr lang="en-US" dirty="0" smtClean="0"/>
              <a:t>in </a:t>
            </a:r>
            <a:r>
              <a:rPr lang="en-US" dirty="0"/>
              <a:t>experiential projects/assessment drive all course delivery decisions</a:t>
            </a:r>
          </a:p>
          <a:p>
            <a:pPr fontAlgn="base"/>
            <a:r>
              <a:rPr lang="en-US" dirty="0">
                <a:solidFill>
                  <a:srgbClr val="FF0000"/>
                </a:solidFill>
              </a:rPr>
              <a:t>PRME principles </a:t>
            </a:r>
            <a:r>
              <a:rPr lang="en-US" dirty="0"/>
              <a:t>are integrated throughout all ENTR courses</a:t>
            </a:r>
            <a:r>
              <a:rPr lang="en-US" sz="2000" dirty="0"/>
              <a:t/>
            </a:r>
            <a:br>
              <a:rPr lang="en-US" sz="2000" dirty="0"/>
            </a:br>
            <a:endParaRPr lang="en-CA" sz="2000" dirty="0"/>
          </a:p>
          <a:p>
            <a:endParaRPr lang="en-US" dirty="0"/>
          </a:p>
        </p:txBody>
      </p:sp>
    </p:spTree>
    <p:extLst>
      <p:ext uri="{BB962C8B-B14F-4D97-AF65-F5344CB8AC3E}">
        <p14:creationId xmlns:p14="http://schemas.microsoft.com/office/powerpoint/2010/main" val="131314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UDL</a:t>
            </a:r>
            <a:endParaRPr lang="en-US" dirty="0"/>
          </a:p>
        </p:txBody>
      </p:sp>
      <p:sp>
        <p:nvSpPr>
          <p:cNvPr id="3" name="Content Placeholder 2"/>
          <p:cNvSpPr>
            <a:spLocks noGrp="1"/>
          </p:cNvSpPr>
          <p:nvPr>
            <p:ph idx="1"/>
          </p:nvPr>
        </p:nvSpPr>
        <p:spPr/>
        <p:txBody>
          <a:bodyPr/>
          <a:lstStyle/>
          <a:p>
            <a:r>
              <a:rPr lang="en-US" dirty="0" smtClean="0"/>
              <a:t>Barriers to educational participation</a:t>
            </a:r>
          </a:p>
          <a:p>
            <a:r>
              <a:rPr lang="en-US" dirty="0" smtClean="0"/>
              <a:t>Barriers to class participation</a:t>
            </a:r>
          </a:p>
          <a:p>
            <a:r>
              <a:rPr lang="en-US" dirty="0" smtClean="0"/>
              <a:t>Multiple paths through ENTR courses </a:t>
            </a:r>
            <a:r>
              <a:rPr lang="en-US" i="1" dirty="0" smtClean="0"/>
              <a:t>and</a:t>
            </a:r>
            <a:r>
              <a:rPr lang="en-US" dirty="0" smtClean="0"/>
              <a:t> the ENTR program</a:t>
            </a:r>
          </a:p>
          <a:p>
            <a:r>
              <a:rPr lang="en-US" dirty="0" smtClean="0"/>
              <a:t>Developing representations of entrepreneurial identity to contextualize content</a:t>
            </a:r>
          </a:p>
          <a:p>
            <a:r>
              <a:rPr lang="en-US" dirty="0" smtClean="0"/>
              <a:t>Voice and Choice in design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267" y="4293705"/>
            <a:ext cx="4829752" cy="2018196"/>
          </a:xfrm>
          <a:prstGeom prst="rect">
            <a:avLst/>
          </a:prstGeom>
        </p:spPr>
      </p:pic>
    </p:spTree>
    <p:extLst>
      <p:ext uri="{BB962C8B-B14F-4D97-AF65-F5344CB8AC3E}">
        <p14:creationId xmlns:p14="http://schemas.microsoft.com/office/powerpoint/2010/main" val="21585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Curriculum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0813" y="1555516"/>
            <a:ext cx="4372987" cy="4431816"/>
          </a:xfrm>
        </p:spPr>
      </p:pic>
      <p:sp>
        <p:nvSpPr>
          <p:cNvPr id="7" name="TextBox 6"/>
          <p:cNvSpPr txBox="1"/>
          <p:nvPr/>
        </p:nvSpPr>
        <p:spPr>
          <a:xfrm>
            <a:off x="1009816" y="1606163"/>
            <a:ext cx="4556098" cy="4893647"/>
          </a:xfrm>
          <a:prstGeom prst="rect">
            <a:avLst/>
          </a:prstGeom>
          <a:noFill/>
        </p:spPr>
        <p:txBody>
          <a:bodyPr wrap="square" rtlCol="0">
            <a:spAutoFit/>
          </a:bodyPr>
          <a:lstStyle/>
          <a:p>
            <a:r>
              <a:rPr lang="en-US" sz="2400" dirty="0" smtClean="0"/>
              <a:t>The student </a:t>
            </a:r>
            <a:r>
              <a:rPr lang="en-US" sz="2400" dirty="0" smtClean="0">
                <a:solidFill>
                  <a:srgbClr val="FF0000"/>
                </a:solidFill>
              </a:rPr>
              <a:t>revisits</a:t>
            </a:r>
            <a:r>
              <a:rPr lang="en-US" sz="2400" dirty="0" smtClean="0"/>
              <a:t> a topic, theme or subject</a:t>
            </a:r>
          </a:p>
          <a:p>
            <a:endParaRPr lang="en-US" sz="2400" dirty="0" smtClean="0"/>
          </a:p>
          <a:p>
            <a:r>
              <a:rPr lang="en-US" sz="2400" dirty="0" smtClean="0"/>
              <a:t>The </a:t>
            </a:r>
            <a:r>
              <a:rPr lang="en-US" sz="2400" dirty="0" smtClean="0">
                <a:solidFill>
                  <a:srgbClr val="FF0000"/>
                </a:solidFill>
              </a:rPr>
              <a:t>complexity</a:t>
            </a:r>
            <a:r>
              <a:rPr lang="en-US" sz="2400" dirty="0" smtClean="0"/>
              <a:t> of the topic, theme, or subject increases with each revisiting</a:t>
            </a:r>
          </a:p>
          <a:p>
            <a:endParaRPr lang="en-US" sz="2400" dirty="0"/>
          </a:p>
          <a:p>
            <a:r>
              <a:rPr lang="en-US" sz="2400" dirty="0" smtClean="0"/>
              <a:t>New learning always has a relationship with old learning; all learning is </a:t>
            </a:r>
            <a:r>
              <a:rPr lang="en-US" sz="2400" dirty="0" smtClean="0">
                <a:solidFill>
                  <a:srgbClr val="FF0000"/>
                </a:solidFill>
              </a:rPr>
              <a:t>contextualized</a:t>
            </a:r>
          </a:p>
          <a:p>
            <a:endParaRPr lang="en-US" sz="2400" dirty="0">
              <a:solidFill>
                <a:srgbClr val="FF0000"/>
              </a:solidFill>
            </a:endParaRPr>
          </a:p>
          <a:p>
            <a:endParaRPr lang="en-US" sz="2400" dirty="0" smtClean="0">
              <a:solidFill>
                <a:srgbClr val="FF0000"/>
              </a:solidFill>
            </a:endParaRPr>
          </a:p>
          <a:p>
            <a:r>
              <a:rPr lang="en-US" sz="2000" i="1" dirty="0" smtClean="0"/>
              <a:t>Bruner, 1960</a:t>
            </a:r>
            <a:endParaRPr lang="en-US" sz="2000" i="1" dirty="0"/>
          </a:p>
        </p:txBody>
      </p:sp>
    </p:spTree>
    <p:extLst>
      <p:ext uri="{BB962C8B-B14F-4D97-AF65-F5344CB8AC3E}">
        <p14:creationId xmlns:p14="http://schemas.microsoft.com/office/powerpoint/2010/main" val="64100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accent6">
                    <a:lumMod val="60000"/>
                    <a:lumOff val="40000"/>
                  </a:schemeClr>
                </a:solidFill>
              </a:rPr>
              <a:t>Revised PLOs</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838200" y="1870363"/>
            <a:ext cx="10515600" cy="4306599"/>
          </a:xfrm>
          <a:solidFill>
            <a:schemeClr val="tx1"/>
          </a:solidFill>
        </p:spPr>
        <p:txBody>
          <a:bodyPr/>
          <a:lstStyle/>
          <a:p>
            <a:pPr marL="0" indent="0">
              <a:buNone/>
            </a:pPr>
            <a:endParaRPr lang="en-US" dirty="0" smtClean="0">
              <a:solidFill>
                <a:schemeClr val="bg1"/>
              </a:solidFill>
            </a:endParaRPr>
          </a:p>
          <a:p>
            <a:pPr marL="0" indent="0">
              <a:buNone/>
            </a:pPr>
            <a:r>
              <a:rPr lang="en-US" dirty="0">
                <a:solidFill>
                  <a:schemeClr val="bg1"/>
                </a:solidFill>
              </a:rPr>
              <a:t>Based on program renewal research, feedback from students, and consultation with ENTR Faculty, the following revised PLOS were </a:t>
            </a:r>
            <a:r>
              <a:rPr lang="en-US" dirty="0" smtClean="0">
                <a:solidFill>
                  <a:schemeClr val="bg1"/>
                </a:solidFill>
              </a:rPr>
              <a:t>developed: </a:t>
            </a:r>
            <a:r>
              <a:rPr lang="en-US" dirty="0"/>
              <a:t>on program renewal research, feedback from students, </a:t>
            </a:r>
            <a:r>
              <a:rPr lang="en-US" dirty="0" smtClean="0"/>
              <a:t>and</a:t>
            </a:r>
            <a:endParaRPr lang="en-US" dirty="0">
              <a:solidFill>
                <a:schemeClr val="bg1"/>
              </a:solidFill>
            </a:endParaRPr>
          </a:p>
          <a:p>
            <a:pPr marL="0" indent="0" fontAlgn="base">
              <a:buNone/>
            </a:pPr>
            <a:r>
              <a:rPr lang="en-US" dirty="0">
                <a:solidFill>
                  <a:schemeClr val="accent6">
                    <a:lumMod val="60000"/>
                    <a:lumOff val="40000"/>
                  </a:schemeClr>
                </a:solidFill>
              </a:rPr>
              <a:t>PLO #1</a:t>
            </a:r>
            <a:r>
              <a:rPr lang="en-US" dirty="0">
                <a:solidFill>
                  <a:schemeClr val="bg1"/>
                </a:solidFill>
              </a:rPr>
              <a:t>: Know Thyself - Entrepreneurial Identity</a:t>
            </a:r>
          </a:p>
          <a:p>
            <a:pPr marL="0" indent="0" fontAlgn="base">
              <a:buNone/>
            </a:pPr>
            <a:r>
              <a:rPr lang="en-US" dirty="0">
                <a:solidFill>
                  <a:schemeClr val="accent6">
                    <a:lumMod val="60000"/>
                    <a:lumOff val="40000"/>
                  </a:schemeClr>
                </a:solidFill>
              </a:rPr>
              <a:t>PLO #2</a:t>
            </a:r>
            <a:r>
              <a:rPr lang="en-US" dirty="0">
                <a:solidFill>
                  <a:schemeClr val="bg1"/>
                </a:solidFill>
              </a:rPr>
              <a:t>: Create Opportunities</a:t>
            </a:r>
          </a:p>
          <a:p>
            <a:pPr marL="0" indent="0" fontAlgn="base">
              <a:buNone/>
            </a:pPr>
            <a:r>
              <a:rPr lang="en-US" dirty="0">
                <a:solidFill>
                  <a:schemeClr val="accent6">
                    <a:lumMod val="60000"/>
                    <a:lumOff val="40000"/>
                  </a:schemeClr>
                </a:solidFill>
              </a:rPr>
              <a:t>PLO #3</a:t>
            </a:r>
            <a:r>
              <a:rPr lang="en-US" dirty="0">
                <a:solidFill>
                  <a:schemeClr val="bg1"/>
                </a:solidFill>
              </a:rPr>
              <a:t>: Mobilize</a:t>
            </a:r>
          </a:p>
          <a:p>
            <a:pPr marL="0" indent="0" fontAlgn="base">
              <a:buNone/>
            </a:pPr>
            <a:r>
              <a:rPr lang="en-US" dirty="0">
                <a:solidFill>
                  <a:schemeClr val="accent6">
                    <a:lumMod val="60000"/>
                    <a:lumOff val="40000"/>
                  </a:schemeClr>
                </a:solidFill>
              </a:rPr>
              <a:t>PLO #4</a:t>
            </a:r>
            <a:r>
              <a:rPr lang="en-US" dirty="0">
                <a:solidFill>
                  <a:schemeClr val="bg1"/>
                </a:solidFill>
              </a:rPr>
              <a:t>: Grow</a:t>
            </a:r>
          </a:p>
          <a:p>
            <a:endParaRPr lang="en-US" dirty="0"/>
          </a:p>
        </p:txBody>
      </p:sp>
    </p:spTree>
    <p:extLst>
      <p:ext uri="{BB962C8B-B14F-4D97-AF65-F5344CB8AC3E}">
        <p14:creationId xmlns:p14="http://schemas.microsoft.com/office/powerpoint/2010/main" val="2043232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E68A4C45A84D4A94056F9981DCF5C0" ma:contentTypeVersion="9" ma:contentTypeDescription="Create a new document." ma:contentTypeScope="" ma:versionID="919478632dcaf9bbf0beabf32717160f">
  <xsd:schema xmlns:xsd="http://www.w3.org/2001/XMLSchema" xmlns:xs="http://www.w3.org/2001/XMLSchema" xmlns:p="http://schemas.microsoft.com/office/2006/metadata/properties" xmlns:ns3="1a146a1c-496d-4a1e-89b3-5d9418a00fba" xmlns:ns4="3bf84323-6f29-4d34-b982-4523314c7c8f" targetNamespace="http://schemas.microsoft.com/office/2006/metadata/properties" ma:root="true" ma:fieldsID="aa0a4049572f0cc35fdf56d22b756867" ns3:_="" ns4:_="">
    <xsd:import namespace="1a146a1c-496d-4a1e-89b3-5d9418a00fba"/>
    <xsd:import namespace="3bf84323-6f29-4d34-b982-4523314c7c8f"/>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46a1c-496d-4a1e-89b3-5d9418a00f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84323-6f29-4d34-b982-4523314c7c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3BAB04-7DA2-4050-A5AB-4C0C91AD0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146a1c-496d-4a1e-89b3-5d9418a00fba"/>
    <ds:schemaRef ds:uri="3bf84323-6f29-4d34-b982-4523314c7c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C5BEC7-FE94-4C52-81BD-2C5AB306C92B}">
  <ds:schemaRefs>
    <ds:schemaRef ds:uri="http://schemas.microsoft.com/sharepoint/v3/contenttype/forms"/>
  </ds:schemaRefs>
</ds:datastoreItem>
</file>

<file path=customXml/itemProps3.xml><?xml version="1.0" encoding="utf-8"?>
<ds:datastoreItem xmlns:ds="http://schemas.openxmlformats.org/officeDocument/2006/customXml" ds:itemID="{05C837D1-89AE-4894-9CCF-E2C8E82B66DA}">
  <ds:schemaRefs>
    <ds:schemaRef ds:uri="3bf84323-6f29-4d34-b982-4523314c7c8f"/>
    <ds:schemaRef ds:uri="http://schemas.microsoft.com/office/2006/documentManagement/types"/>
    <ds:schemaRef ds:uri="http://purl.org/dc/dcmitype/"/>
    <ds:schemaRef ds:uri="1a146a1c-496d-4a1e-89b3-5d9418a00fba"/>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TM04033921[[fn=Damask]]</Template>
  <TotalTime>271</TotalTime>
  <Words>820</Words>
  <Application>Microsoft Office PowerPoint</Application>
  <PresentationFormat>Widescreen</PresentationFormat>
  <Paragraphs>142</Paragraphs>
  <Slides>27</Slides>
  <Notes>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Source Sans Pro</vt:lpstr>
      <vt:lpstr>Times New Roman</vt:lpstr>
      <vt:lpstr>Wingdings</vt:lpstr>
      <vt:lpstr>Office Theme</vt:lpstr>
      <vt:lpstr>1_Office Theme</vt:lpstr>
      <vt:lpstr>ENTR Program Renewal </vt:lpstr>
      <vt:lpstr>Kwantlen Polytechnic University</vt:lpstr>
      <vt:lpstr>A Bit of History</vt:lpstr>
      <vt:lpstr>PowerPoint Presentation</vt:lpstr>
      <vt:lpstr>Goals for ENTR Renewal</vt:lpstr>
      <vt:lpstr>Renewal Priorities</vt:lpstr>
      <vt:lpstr>UDL</vt:lpstr>
      <vt:lpstr>Spiral Curriculum  </vt:lpstr>
      <vt:lpstr>Revised PLOs</vt:lpstr>
      <vt:lpstr>Revised PLO Definitions</vt:lpstr>
      <vt:lpstr>ENTR 1100 Entrepreneurial Inquiry</vt:lpstr>
      <vt:lpstr>ENTR 3010 Entrepreneurial Proposal</vt:lpstr>
      <vt:lpstr>Where are we now?</vt:lpstr>
      <vt:lpstr>UDL in Action</vt:lpstr>
      <vt:lpstr>Student Projects</vt:lpstr>
      <vt:lpstr>Student Experience</vt:lpstr>
      <vt:lpstr>Our People Give It Reality</vt:lpstr>
      <vt:lpstr>Secret to Building This Team</vt:lpstr>
      <vt:lpstr>Assessing quality</vt:lpstr>
      <vt:lpstr>The Future</vt:lpstr>
      <vt:lpstr>Anticipated Challenges</vt:lpstr>
      <vt:lpstr>Solutions – Culture Eats Policy</vt:lpstr>
      <vt:lpstr>Professional Development</vt:lpstr>
      <vt:lpstr>Student outreach</vt:lpstr>
      <vt:lpstr>Quality</vt:lpstr>
      <vt:lpstr>Wish us luck!</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we now?</dc:title>
  <dc:creator>Brad Anderson</dc:creator>
  <cp:lastModifiedBy>Seanna Takacs</cp:lastModifiedBy>
  <cp:revision>50</cp:revision>
  <dcterms:created xsi:type="dcterms:W3CDTF">2022-06-01T17:18:43Z</dcterms:created>
  <dcterms:modified xsi:type="dcterms:W3CDTF">2022-06-03T21:09:17Z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0x01010093E68A4C45A84D4A94056F9981DCF5C0</vt:lpwstr>
  </property>
</Properties>
</file>